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310" r:id="rId5"/>
    <p:sldId id="348" r:id="rId6"/>
    <p:sldId id="373" r:id="rId7"/>
    <p:sldId id="315" r:id="rId8"/>
    <p:sldId id="343" r:id="rId9"/>
    <p:sldId id="374" r:id="rId10"/>
    <p:sldId id="375" r:id="rId11"/>
    <p:sldId id="376" r:id="rId12"/>
    <p:sldId id="377" r:id="rId13"/>
    <p:sldId id="372" r:id="rId14"/>
    <p:sldId id="355" r:id="rId15"/>
    <p:sldId id="378" r:id="rId16"/>
    <p:sldId id="379" r:id="rId17"/>
    <p:sldId id="354" r:id="rId18"/>
    <p:sldId id="320" r:id="rId19"/>
    <p:sldId id="380" r:id="rId20"/>
    <p:sldId id="381" r:id="rId21"/>
    <p:sldId id="383" r:id="rId22"/>
    <p:sldId id="382" r:id="rId23"/>
    <p:sldId id="384" r:id="rId24"/>
    <p:sldId id="385" r:id="rId25"/>
    <p:sldId id="387" r:id="rId26"/>
    <p:sldId id="390" r:id="rId27"/>
    <p:sldId id="391" r:id="rId28"/>
    <p:sldId id="392" r:id="rId29"/>
    <p:sldId id="393" r:id="rId30"/>
    <p:sldId id="394" r:id="rId31"/>
    <p:sldId id="395" r:id="rId32"/>
    <p:sldId id="396" r:id="rId33"/>
    <p:sldId id="397" r:id="rId34"/>
    <p:sldId id="398" r:id="rId35"/>
    <p:sldId id="399" r:id="rId36"/>
    <p:sldId id="400" r:id="rId37"/>
    <p:sldId id="401" r:id="rId38"/>
    <p:sldId id="402" r:id="rId39"/>
    <p:sldId id="403" r:id="rId40"/>
    <p:sldId id="404" r:id="rId41"/>
    <p:sldId id="405" r:id="rId42"/>
    <p:sldId id="406" r:id="rId43"/>
    <p:sldId id="407" r:id="rId44"/>
    <p:sldId id="408" r:id="rId45"/>
    <p:sldId id="409" r:id="rId46"/>
    <p:sldId id="410" r:id="rId47"/>
    <p:sldId id="411" r:id="rId48"/>
    <p:sldId id="351" r:id="rId49"/>
    <p:sldId id="353" r:id="rId50"/>
    <p:sldId id="361" r:id="rId51"/>
    <p:sldId id="364" r:id="rId52"/>
    <p:sldId id="365" r:id="rId53"/>
    <p:sldId id="366" r:id="rId54"/>
    <p:sldId id="367" r:id="rId55"/>
    <p:sldId id="368" r:id="rId56"/>
    <p:sldId id="369" r:id="rId57"/>
    <p:sldId id="370" r:id="rId58"/>
    <p:sldId id="371" r:id="rId59"/>
    <p:sldId id="359" r:id="rId60"/>
    <p:sldId id="360" r:id="rId61"/>
    <p:sldId id="358" r:id="rId62"/>
    <p:sldId id="352" r:id="rId63"/>
    <p:sldId id="261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262" r:id="rId74"/>
    <p:sldId id="340" r:id="rId75"/>
    <p:sldId id="342" r:id="rId76"/>
    <p:sldId id="344" r:id="rId77"/>
    <p:sldId id="346" r:id="rId78"/>
    <p:sldId id="350" r:id="rId79"/>
    <p:sldId id="347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2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0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7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7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7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9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3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696" y="2148718"/>
            <a:ext cx="7763557" cy="2123364"/>
          </a:xfrm>
        </p:spPr>
        <p:txBody>
          <a:bodyPr>
            <a:noAutofit/>
          </a:bodyPr>
          <a:lstStyle/>
          <a:p>
            <a:r>
              <a:rPr lang="en-US" sz="3200" dirty="0" err="1"/>
              <a:t>Algoritmo</a:t>
            </a:r>
            <a:r>
              <a:rPr lang="en-US" sz="3200" dirty="0"/>
              <a:t> Gen</a:t>
            </a:r>
            <a:r>
              <a:rPr lang="es-PE" sz="3200" dirty="0"/>
              <a:t>ético </a:t>
            </a:r>
            <a:r>
              <a:rPr lang="es-PE" sz="3200" dirty="0" err="1"/>
              <a:t>Multiobjetivo</a:t>
            </a:r>
            <a:r>
              <a:rPr lang="es-PE" sz="3200" dirty="0"/>
              <a:t> para la Optimización de la Distribución de Ayuda Humanitaria en Caso de Desastres Naturales en el Perú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8074" y="5137550"/>
            <a:ext cx="4027852" cy="10481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Robert Alonso Aduviri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Choque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650696" y="4838569"/>
            <a:ext cx="7682593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2" descr="Resultado de imagen para pucp logo">
            <a:extLst>
              <a:ext uri="{FF2B5EF4-FFF2-40B4-BE49-F238E27FC236}">
                <a16:creationId xmlns:a16="http://schemas.microsoft.com/office/drawing/2014/main" id="{6BE47901-61AF-4016-930D-30E29F7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94" y="510581"/>
            <a:ext cx="3228392" cy="14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75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2523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PE" sz="2400" i="1" dirty="0"/>
              <a:t>“En particular, en Norteamérica y Europa, se ha mostrado que el uso de procedimientos automatizados mediante el uso de modelos de optimización para los procesos de planificación de distribución produce </a:t>
            </a:r>
            <a:r>
              <a:rPr lang="es-PE" sz="2400" b="1" i="1" dirty="0"/>
              <a:t>ahorros sustanciales </a:t>
            </a:r>
            <a:r>
              <a:rPr lang="es-PE" sz="2400" i="1" dirty="0"/>
              <a:t>(generalmente entre el 5% y 20%) </a:t>
            </a:r>
            <a:r>
              <a:rPr lang="es-PE" sz="2400" b="1" i="1" dirty="0"/>
              <a:t>en los costos totales de transporte</a:t>
            </a:r>
            <a:r>
              <a:rPr lang="es-PE" sz="2400" i="1" dirty="0"/>
              <a:t>” (</a:t>
            </a:r>
            <a:r>
              <a:rPr lang="es-PE" sz="2400" i="1" dirty="0" err="1"/>
              <a:t>Toth</a:t>
            </a:r>
            <a:r>
              <a:rPr lang="es-PE" sz="2400" i="1" dirty="0"/>
              <a:t> &amp; Vigo, 2002).</a:t>
            </a:r>
            <a:endParaRPr lang="en-US" sz="2400" i="1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Modelos de optimización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F2EEAC-BB0F-4557-A08D-D5B61D713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42" y="4129548"/>
            <a:ext cx="6391713" cy="1104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3F4AED-0CAB-41D7-8404-F1257954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143" y="5400981"/>
            <a:ext cx="6391713" cy="11511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F2EEAC-BB0F-4557-A08D-D5B61D713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6142" y="4129548"/>
            <a:ext cx="6391713" cy="1104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3F4AED-0CAB-41D7-8404-F12579542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6142" y="5398148"/>
            <a:ext cx="6391713" cy="1151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3A00F4-7F99-4B08-A502-E4A2F26484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8446" y="4227351"/>
            <a:ext cx="3347104" cy="909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FD512C-EF31-4347-A395-B34C80CBC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0892" y="5507171"/>
            <a:ext cx="3742212" cy="9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Modelos de optimización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86B0F45-B959-4B46-B66F-D36EA8CDE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825" y="2180922"/>
            <a:ext cx="2600326" cy="3927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31A768-72BA-4188-8F81-ABAEADF8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65" y="2024275"/>
            <a:ext cx="3172983" cy="39525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59586C-AAA1-417C-A400-14C184FFB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151" y="2218310"/>
            <a:ext cx="2801060" cy="395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Modelos de optimización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7BAC89D-5347-46A5-AB1D-975F568BB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91" y="1753267"/>
            <a:ext cx="6342247" cy="48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47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2" y="2518645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Objetivos y resultados esperados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50B3FE-711D-43BB-9E1F-415D689514A7}"/>
              </a:ext>
            </a:extLst>
          </p:cNvPr>
          <p:cNvCxnSpPr/>
          <p:nvPr/>
        </p:nvCxnSpPr>
        <p:spPr>
          <a:xfrm>
            <a:off x="424759" y="444580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589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177"/>
          </a:xfrm>
        </p:spPr>
        <p:txBody>
          <a:bodyPr>
            <a:normAutofit fontScale="70000" lnSpcReduction="20000"/>
          </a:bodyPr>
          <a:lstStyle/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Definir la </a:t>
            </a:r>
            <a:r>
              <a:rPr lang="es-PE" b="1" dirty="0"/>
              <a:t>formulación</a:t>
            </a:r>
            <a:r>
              <a:rPr lang="es-PE" dirty="0"/>
              <a:t> de la función objetivo, restricciones, variables de decisión y parámetros del problema de distribución de ayuda humanitaria.</a:t>
            </a: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Definir las </a:t>
            </a:r>
            <a:r>
              <a:rPr lang="es-PE" b="1" dirty="0"/>
              <a:t>estructuras</a:t>
            </a:r>
            <a:r>
              <a:rPr lang="es-PE" dirty="0"/>
              <a:t> que soporten los datos y el algoritmo para la resolución del problema de distribución de ayuda humanitaria.</a:t>
            </a: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Definir y diseñar la </a:t>
            </a:r>
            <a:r>
              <a:rPr lang="es-PE" b="1" dirty="0"/>
              <a:t>función de aptitud </a:t>
            </a:r>
            <a:r>
              <a:rPr lang="es-PE" dirty="0"/>
              <a:t>y </a:t>
            </a:r>
            <a:r>
              <a:rPr lang="es-PE" b="1" dirty="0"/>
              <a:t>operadores</a:t>
            </a:r>
            <a:r>
              <a:rPr lang="es-PE" dirty="0"/>
              <a:t> del algoritmo genético.</a:t>
            </a: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Implementar el </a:t>
            </a:r>
            <a:r>
              <a:rPr lang="es-PE" b="1" dirty="0"/>
              <a:t>algoritmo genético </a:t>
            </a:r>
            <a:r>
              <a:rPr lang="es-PE" dirty="0"/>
              <a:t>para la resolución del problema de distribución de ayuda humanitaria.</a:t>
            </a: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Diseñar e implementar un </a:t>
            </a:r>
            <a:r>
              <a:rPr lang="es-PE" b="1" dirty="0"/>
              <a:t>programa lineal </a:t>
            </a:r>
            <a:r>
              <a:rPr lang="es-PE" dirty="0"/>
              <a:t>a partir de la formulación del problema de optimización.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Diseñar y desarrollar la </a:t>
            </a:r>
            <a:r>
              <a:rPr lang="es-PE" b="1" dirty="0"/>
              <a:t>experimentación numérica </a:t>
            </a:r>
            <a:r>
              <a:rPr lang="es-PE" dirty="0"/>
              <a:t>para comparar el desempeño del algoritmo genético con el método de programación lineal.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Desarrollar la </a:t>
            </a:r>
            <a:r>
              <a:rPr lang="es-PE" b="1" dirty="0"/>
              <a:t>interfaz de usuario </a:t>
            </a:r>
            <a:r>
              <a:rPr lang="es-PE" dirty="0"/>
              <a:t>para la ejecución y visualización de los algoritmos de optimización.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078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177"/>
          </a:xfrm>
        </p:spPr>
        <p:txBody>
          <a:bodyPr>
            <a:normAutofit fontScale="85000" lnSpcReduction="20000"/>
          </a:bodyPr>
          <a:lstStyle/>
          <a:p>
            <a:pPr marL="514350" lvl="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Definir la </a:t>
            </a:r>
            <a:r>
              <a:rPr lang="es-PE" b="1" dirty="0"/>
              <a:t>formulación</a:t>
            </a:r>
            <a:r>
              <a:rPr lang="es-PE" dirty="0"/>
              <a:t> de la función objetivo, restricciones, variables de decisión y parámetros del problema de distribución de ayuda humanitaria.</a:t>
            </a:r>
          </a:p>
          <a:p>
            <a:pPr lvl="1" algn="just">
              <a:spcAft>
                <a:spcPts val="600"/>
              </a:spcAft>
            </a:pPr>
            <a:r>
              <a:rPr lang="es-PE" dirty="0"/>
              <a:t>Función objetivo, restricciones, variables de decisión, parámetros </a:t>
            </a:r>
            <a:endParaRPr lang="en-US" dirty="0"/>
          </a:p>
          <a:p>
            <a:pPr marL="514350" lvl="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Definir las </a:t>
            </a:r>
            <a:r>
              <a:rPr lang="es-PE" b="1" dirty="0"/>
              <a:t>estructuras</a:t>
            </a:r>
            <a:r>
              <a:rPr lang="es-PE" dirty="0"/>
              <a:t> que soporten los datos y el algoritmo para la resolución del problema de distribución de ayuda humanitaria.</a:t>
            </a:r>
          </a:p>
          <a:p>
            <a:pPr lvl="1" algn="just">
              <a:spcAft>
                <a:spcPts val="600"/>
              </a:spcAft>
            </a:pPr>
            <a:r>
              <a:rPr lang="es-PE" dirty="0"/>
              <a:t>Estructuras de datos definidas</a:t>
            </a:r>
            <a:endParaRPr lang="en-US" dirty="0"/>
          </a:p>
          <a:p>
            <a:pPr marL="514350" lvl="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Definir y diseñar la </a:t>
            </a:r>
            <a:r>
              <a:rPr lang="es-PE" b="1" dirty="0"/>
              <a:t>función de aptitud </a:t>
            </a:r>
            <a:r>
              <a:rPr lang="es-PE" dirty="0"/>
              <a:t>y </a:t>
            </a:r>
            <a:r>
              <a:rPr lang="es-PE" b="1" dirty="0"/>
              <a:t>operadores</a:t>
            </a:r>
            <a:r>
              <a:rPr lang="es-PE" dirty="0"/>
              <a:t> del algoritmo genético.</a:t>
            </a:r>
          </a:p>
          <a:p>
            <a:pPr lvl="1" algn="just">
              <a:spcAft>
                <a:spcPts val="600"/>
              </a:spcAft>
            </a:pPr>
            <a:r>
              <a:rPr lang="es-PE" dirty="0"/>
              <a:t>Diseño de la función de aptitud y operadores del algoritmo</a:t>
            </a:r>
            <a:endParaRPr lang="en-US" dirty="0"/>
          </a:p>
          <a:p>
            <a:pPr marL="514350" lvl="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Implementar el </a:t>
            </a:r>
            <a:r>
              <a:rPr lang="es-PE" b="1" dirty="0"/>
              <a:t>algoritmo genético </a:t>
            </a:r>
            <a:r>
              <a:rPr lang="es-PE" dirty="0"/>
              <a:t>para la resolución del problema de distribución de ayuda humanitaria.</a:t>
            </a:r>
          </a:p>
          <a:p>
            <a:pPr lvl="1" algn="just">
              <a:spcAft>
                <a:spcPts val="600"/>
              </a:spcAft>
            </a:pPr>
            <a:r>
              <a:rPr lang="es-PE" dirty="0"/>
              <a:t>Algoritmo genético implementado en un componente reutilizable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 esperados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849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177"/>
          </a:xfrm>
        </p:spPr>
        <p:txBody>
          <a:bodyPr>
            <a:normAutofit fontScale="85000" lnSpcReduction="20000"/>
          </a:bodyPr>
          <a:lstStyle/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s-PE" dirty="0"/>
              <a:t>Diseñar e implementar un </a:t>
            </a:r>
            <a:r>
              <a:rPr lang="es-PE" b="1" dirty="0"/>
              <a:t>programa lineal </a:t>
            </a:r>
            <a:r>
              <a:rPr lang="es-PE" dirty="0"/>
              <a:t>a partir de la formulación del problema de optimización.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dirty="0"/>
              <a:t>Programa lineal implementado en un lenguaje de modelado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dirty="0"/>
              <a:t>Componente de software que optimice el programa lineal mediante un </a:t>
            </a:r>
            <a:r>
              <a:rPr lang="es-PE" dirty="0" err="1"/>
              <a:t>solver</a:t>
            </a:r>
            <a:endParaRPr lang="es-PE" dirty="0"/>
          </a:p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s-PE" dirty="0"/>
              <a:t>Diseñar y desarrollar la </a:t>
            </a:r>
            <a:r>
              <a:rPr lang="es-PE" b="1" dirty="0"/>
              <a:t>experimentación numérica </a:t>
            </a:r>
            <a:r>
              <a:rPr lang="es-PE" dirty="0"/>
              <a:t>para comparar el desempeño del algoritmo genético con el método de programación lineal.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dirty="0"/>
              <a:t>Generador aleatorio de casos de prueba de diferentes tamaños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dirty="0"/>
              <a:t>Análisis de datos y desarrollo de un caso de prueba basado en un escenario real</a:t>
            </a:r>
          </a:p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s-PE" dirty="0"/>
              <a:t>Desarrollar la </a:t>
            </a:r>
            <a:r>
              <a:rPr lang="es-PE" b="1" dirty="0"/>
              <a:t>interfaz de usuario </a:t>
            </a:r>
            <a:r>
              <a:rPr lang="es-PE" dirty="0"/>
              <a:t>para la ejecución y visualización de los algoritmos de optimización.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dirty="0"/>
              <a:t>Interfaz de usuario implementada y conteniendo los módulos del algoritmo genético y el programa lineal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 esperados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951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2" y="2518645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Avance de resultados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EE492A-3593-4822-B609-FEE9B630C7BA}"/>
              </a:ext>
            </a:extLst>
          </p:cNvPr>
          <p:cNvCxnSpPr/>
          <p:nvPr/>
        </p:nvCxnSpPr>
        <p:spPr>
          <a:xfrm>
            <a:off x="488420" y="4011757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00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O1. Formulación: parámetros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3AB365-C943-4427-B58D-34F0E15D239F}"/>
              </a:ext>
            </a:extLst>
          </p:cNvPr>
          <p:cNvSpPr txBox="1"/>
          <p:nvPr/>
        </p:nvSpPr>
        <p:spPr>
          <a:xfrm>
            <a:off x="500062" y="1983659"/>
            <a:ext cx="82816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Clase </a:t>
            </a:r>
            <a:r>
              <a:rPr lang="es-PE" b="1" i="1" dirty="0"/>
              <a:t>Problema</a:t>
            </a:r>
            <a:r>
              <a:rPr lang="es-PE" dirty="0"/>
              <a:t> {</a:t>
            </a:r>
            <a:endParaRPr lang="en-US" dirty="0"/>
          </a:p>
          <a:p>
            <a:r>
              <a:rPr lang="es-PE" dirty="0"/>
              <a:t>	Entero </a:t>
            </a:r>
            <a:r>
              <a:rPr lang="es-PE" b="1" i="1" dirty="0"/>
              <a:t>K</a:t>
            </a:r>
            <a:r>
              <a:rPr lang="es-PE" dirty="0"/>
              <a:t>;   </a:t>
            </a:r>
            <a:r>
              <a:rPr lang="en-US" dirty="0"/>
              <a:t>//</a:t>
            </a:r>
            <a:r>
              <a:rPr lang="es-PE" dirty="0"/>
              <a:t> número de nodos en la red de distribución</a:t>
            </a:r>
            <a:endParaRPr lang="en-US" dirty="0"/>
          </a:p>
          <a:p>
            <a:r>
              <a:rPr lang="es-PE" dirty="0"/>
              <a:t>	Entero </a:t>
            </a:r>
            <a:r>
              <a:rPr lang="es-PE" b="1" i="1" dirty="0"/>
              <a:t>V</a:t>
            </a:r>
            <a:r>
              <a:rPr lang="es-PE" dirty="0"/>
              <a:t>;   </a:t>
            </a:r>
            <a:r>
              <a:rPr lang="en-US" dirty="0"/>
              <a:t>// n</a:t>
            </a:r>
            <a:r>
              <a:rPr lang="es-PE" dirty="0" err="1"/>
              <a:t>úmero</a:t>
            </a:r>
            <a:r>
              <a:rPr lang="es-PE" dirty="0"/>
              <a:t> de tipos de vehículos</a:t>
            </a:r>
            <a:endParaRPr lang="en-US" dirty="0"/>
          </a:p>
          <a:p>
            <a:r>
              <a:rPr lang="es-PE" dirty="0"/>
              <a:t>	Entero </a:t>
            </a:r>
            <a:r>
              <a:rPr lang="es-PE" b="1" i="1" dirty="0"/>
              <a:t>I</a:t>
            </a:r>
            <a:r>
              <a:rPr lang="es-PE" dirty="0"/>
              <a:t>;    </a:t>
            </a:r>
            <a:r>
              <a:rPr lang="en-US" dirty="0"/>
              <a:t>// n</a:t>
            </a:r>
            <a:r>
              <a:rPr lang="es-PE" dirty="0" err="1"/>
              <a:t>úmero</a:t>
            </a:r>
            <a:r>
              <a:rPr lang="es-PE" dirty="0"/>
              <a:t> de tipos de bienes (suministros) de ayuda humanitaria</a:t>
            </a:r>
            <a:endParaRPr lang="en-US" dirty="0"/>
          </a:p>
          <a:p>
            <a:r>
              <a:rPr lang="es-PE" dirty="0"/>
              <a:t>	Entero </a:t>
            </a:r>
            <a:r>
              <a:rPr lang="es-PE" b="1" i="1" dirty="0"/>
              <a:t>T</a:t>
            </a:r>
            <a:r>
              <a:rPr lang="es-PE" dirty="0"/>
              <a:t>;   </a:t>
            </a:r>
            <a:r>
              <a:rPr lang="en-US" dirty="0"/>
              <a:t>// </a:t>
            </a:r>
            <a:r>
              <a:rPr lang="es-PE" dirty="0"/>
              <a:t>número de períodos del horizonte de planificación</a:t>
            </a:r>
            <a:endParaRPr lang="en-US" dirty="0"/>
          </a:p>
          <a:p>
            <a:r>
              <a:rPr lang="es-PE" dirty="0"/>
              <a:t>	Arreglo de reales [K, K] </a:t>
            </a:r>
            <a:r>
              <a:rPr lang="es-PE" b="1" i="1" dirty="0"/>
              <a:t>Distancia</a:t>
            </a:r>
            <a:r>
              <a:rPr lang="es-PE" dirty="0"/>
              <a:t>; </a:t>
            </a:r>
            <a:r>
              <a:rPr lang="en-US" dirty="0"/>
              <a:t>// </a:t>
            </a:r>
            <a:r>
              <a:rPr lang="en-US" dirty="0" err="1"/>
              <a:t>distancia</a:t>
            </a:r>
            <a:r>
              <a:rPr lang="en-US" dirty="0"/>
              <a:t> entre </a:t>
            </a:r>
            <a:r>
              <a:rPr lang="en-US" dirty="0" err="1"/>
              <a:t>cada</a:t>
            </a:r>
            <a:r>
              <a:rPr lang="en-US" dirty="0"/>
              <a:t> par de </a:t>
            </a:r>
            <a:r>
              <a:rPr lang="en-US" dirty="0" err="1"/>
              <a:t>nodos</a:t>
            </a:r>
            <a:endParaRPr lang="en-US" dirty="0"/>
          </a:p>
          <a:p>
            <a:r>
              <a:rPr lang="es-PE" dirty="0"/>
              <a:t>	Lista&lt;Vehículo&gt; </a:t>
            </a:r>
            <a:r>
              <a:rPr lang="es-PE" b="1" i="1" dirty="0"/>
              <a:t>Vehículos</a:t>
            </a:r>
            <a:r>
              <a:rPr lang="es-PE" dirty="0"/>
              <a:t>; </a:t>
            </a:r>
            <a:endParaRPr lang="en-US" dirty="0"/>
          </a:p>
          <a:p>
            <a:r>
              <a:rPr lang="es-PE" dirty="0"/>
              <a:t>	Lista&lt;Bien&gt; </a:t>
            </a:r>
            <a:r>
              <a:rPr lang="es-PE" b="1" i="1" dirty="0"/>
              <a:t>Bienes</a:t>
            </a:r>
            <a:r>
              <a:rPr lang="es-PE" dirty="0"/>
              <a:t>;</a:t>
            </a:r>
            <a:endParaRPr lang="en-US" dirty="0"/>
          </a:p>
          <a:p>
            <a:r>
              <a:rPr lang="es-PE" dirty="0"/>
              <a:t>	</a:t>
            </a:r>
            <a:r>
              <a:rPr lang="en-US" dirty="0" err="1"/>
              <a:t>Lista</a:t>
            </a:r>
            <a:r>
              <a:rPr lang="en-US" dirty="0"/>
              <a:t>&lt;Per</a:t>
            </a:r>
            <a:r>
              <a:rPr lang="es-PE" dirty="0" err="1"/>
              <a:t>íodo</a:t>
            </a:r>
            <a:r>
              <a:rPr lang="en-US" dirty="0"/>
              <a:t>&gt; </a:t>
            </a:r>
            <a:r>
              <a:rPr lang="en-US" b="1" i="1" dirty="0"/>
              <a:t>Per</a:t>
            </a:r>
            <a:r>
              <a:rPr lang="es-PE" b="1" i="1" dirty="0" err="1"/>
              <a:t>íodos</a:t>
            </a:r>
            <a:r>
              <a:rPr lang="en-US" dirty="0"/>
              <a:t>;</a:t>
            </a:r>
          </a:p>
          <a:p>
            <a:r>
              <a:rPr lang="es-PE" dirty="0"/>
              <a:t>}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58B001-5590-4525-BCE0-4182A0785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77" y="4611387"/>
            <a:ext cx="1556262" cy="2041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11EB8A-B24B-47F2-9214-8E5912F83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510" y="5154030"/>
            <a:ext cx="1139501" cy="826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CFF3AE-A391-4F52-8CA1-83622E0E6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136" y="5250763"/>
            <a:ext cx="751198" cy="6326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B8DE8F-B55F-4AAE-B26A-CF6D8B94A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556" y="5197635"/>
            <a:ext cx="823237" cy="7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14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O1. Formulación: parámetros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3AB365-C943-4427-B58D-34F0E15D239F}"/>
              </a:ext>
            </a:extLst>
          </p:cNvPr>
          <p:cNvSpPr txBox="1"/>
          <p:nvPr/>
        </p:nvSpPr>
        <p:spPr>
          <a:xfrm>
            <a:off x="500062" y="1983659"/>
            <a:ext cx="591892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Clase </a:t>
            </a:r>
            <a:r>
              <a:rPr lang="es-PE" b="1" i="1" dirty="0"/>
              <a:t>Vehículo</a:t>
            </a:r>
            <a:r>
              <a:rPr lang="es-PE" dirty="0"/>
              <a:t> {</a:t>
            </a:r>
            <a:endParaRPr lang="en-US" dirty="0"/>
          </a:p>
          <a:p>
            <a:r>
              <a:rPr lang="es-PE" dirty="0"/>
              <a:t>	Entero </a:t>
            </a:r>
            <a:r>
              <a:rPr lang="es-PE" b="1" i="1" dirty="0" err="1"/>
              <a:t>idTipoVehiculo</a:t>
            </a:r>
            <a:r>
              <a:rPr lang="es-PE" dirty="0"/>
              <a:t>;     // número correlativo</a:t>
            </a:r>
            <a:endParaRPr lang="en-US" dirty="0"/>
          </a:p>
          <a:p>
            <a:r>
              <a:rPr lang="es-PE" dirty="0"/>
              <a:t>	Real </a:t>
            </a:r>
            <a:r>
              <a:rPr lang="es-PE" b="1" i="1" dirty="0" err="1"/>
              <a:t>CapacidadVehV</a:t>
            </a:r>
            <a:r>
              <a:rPr lang="es-PE" dirty="0"/>
              <a:t>;       // volumen</a:t>
            </a:r>
            <a:endParaRPr lang="en-US" dirty="0"/>
          </a:p>
          <a:p>
            <a:r>
              <a:rPr lang="es-PE" dirty="0"/>
              <a:t>	Real </a:t>
            </a:r>
            <a:r>
              <a:rPr lang="es-PE" b="1" i="1" dirty="0" err="1"/>
              <a:t>CapacidadVehW</a:t>
            </a:r>
            <a:r>
              <a:rPr lang="es-PE" dirty="0"/>
              <a:t>;     // peso</a:t>
            </a:r>
            <a:endParaRPr lang="en-US" dirty="0"/>
          </a:p>
          <a:p>
            <a:r>
              <a:rPr lang="es-PE" dirty="0"/>
              <a:t>	Real </a:t>
            </a:r>
            <a:r>
              <a:rPr lang="es-PE" b="1" i="1" dirty="0" err="1"/>
              <a:t>CostoTransp</a:t>
            </a:r>
            <a:r>
              <a:rPr lang="es-PE" dirty="0"/>
              <a:t>;</a:t>
            </a:r>
            <a:endParaRPr lang="en-US" dirty="0"/>
          </a:p>
          <a:p>
            <a:r>
              <a:rPr lang="es-PE" dirty="0"/>
              <a:t>}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s-PE" dirty="0"/>
              <a:t>Clase </a:t>
            </a:r>
            <a:r>
              <a:rPr lang="es-PE" b="1" i="1" dirty="0"/>
              <a:t>Bien</a:t>
            </a:r>
            <a:r>
              <a:rPr lang="es-PE" dirty="0"/>
              <a:t> {</a:t>
            </a:r>
            <a:endParaRPr lang="en-US" dirty="0"/>
          </a:p>
          <a:p>
            <a:r>
              <a:rPr lang="es-PE" dirty="0"/>
              <a:t>	Entero </a:t>
            </a:r>
            <a:r>
              <a:rPr lang="es-PE" b="1" i="1" dirty="0" err="1"/>
              <a:t>idTipoBien</a:t>
            </a:r>
            <a:r>
              <a:rPr lang="es-PE" dirty="0"/>
              <a:t>;</a:t>
            </a:r>
            <a:endParaRPr lang="en-US" dirty="0"/>
          </a:p>
          <a:p>
            <a:r>
              <a:rPr lang="es-PE" dirty="0"/>
              <a:t>	Real </a:t>
            </a:r>
            <a:r>
              <a:rPr lang="es-PE" b="1" i="1" dirty="0"/>
              <a:t>Volumen</a:t>
            </a:r>
            <a:r>
              <a:rPr lang="es-PE" dirty="0"/>
              <a:t>;</a:t>
            </a:r>
            <a:endParaRPr lang="en-US" dirty="0"/>
          </a:p>
          <a:p>
            <a:r>
              <a:rPr lang="es-PE" dirty="0"/>
              <a:t>	Real </a:t>
            </a:r>
            <a:r>
              <a:rPr lang="es-PE" b="1" i="1" dirty="0"/>
              <a:t>Peso</a:t>
            </a:r>
            <a:r>
              <a:rPr lang="es-PE" dirty="0"/>
              <a:t>;</a:t>
            </a:r>
            <a:endParaRPr lang="en-US" dirty="0"/>
          </a:p>
          <a:p>
            <a:r>
              <a:rPr lang="es-PE" dirty="0"/>
              <a:t>	Entero </a:t>
            </a:r>
            <a:r>
              <a:rPr lang="es-PE" b="1" i="1" dirty="0"/>
              <a:t>Prioridad</a:t>
            </a:r>
            <a:r>
              <a:rPr lang="es-PE" dirty="0"/>
              <a:t>;      // prioridad en la distribución</a:t>
            </a:r>
            <a:endParaRPr lang="en-US" dirty="0"/>
          </a:p>
          <a:p>
            <a:r>
              <a:rPr lang="es-PE" dirty="0"/>
              <a:t>}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11EB8A-B24B-47F2-9214-8E5912F83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405" y="2370809"/>
            <a:ext cx="1139501" cy="826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CFF3AE-A391-4F52-8CA1-83622E0E6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556" y="4685790"/>
            <a:ext cx="751198" cy="63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39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2197508"/>
            <a:ext cx="7886700" cy="4025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Problemática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Objetivos y resultados esperados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Avance de resultados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8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O1. Formulación: variables auxiliares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3AB365-C943-4427-B58D-34F0E15D239F}"/>
              </a:ext>
            </a:extLst>
          </p:cNvPr>
          <p:cNvSpPr txBox="1"/>
          <p:nvPr/>
        </p:nvSpPr>
        <p:spPr>
          <a:xfrm>
            <a:off x="500062" y="1983659"/>
            <a:ext cx="73663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Clase </a:t>
            </a:r>
            <a:r>
              <a:rPr lang="es-PE" b="1" i="1" dirty="0"/>
              <a:t>Período</a:t>
            </a:r>
            <a:r>
              <a:rPr lang="es-PE" dirty="0"/>
              <a:t> {</a:t>
            </a:r>
            <a:endParaRPr lang="en-US" dirty="0"/>
          </a:p>
          <a:p>
            <a:r>
              <a:rPr lang="es-PE" dirty="0"/>
              <a:t>	Entero </a:t>
            </a:r>
            <a:r>
              <a:rPr lang="es-PE" b="1" i="1" dirty="0" err="1"/>
              <a:t>idPeríodo</a:t>
            </a:r>
            <a:r>
              <a:rPr lang="es-PE" dirty="0"/>
              <a:t>;</a:t>
            </a:r>
            <a:endParaRPr lang="en-US" dirty="0"/>
          </a:p>
          <a:p>
            <a:r>
              <a:rPr lang="es-PE" dirty="0"/>
              <a:t>	Arreglo de enteros [K, I] </a:t>
            </a:r>
            <a:r>
              <a:rPr lang="es-PE" b="1" i="1" dirty="0"/>
              <a:t>Demanda</a:t>
            </a:r>
            <a:r>
              <a:rPr lang="es-PE" dirty="0"/>
              <a:t>;    </a:t>
            </a:r>
            <a:r>
              <a:rPr lang="en-US" dirty="0"/>
              <a:t>// </a:t>
            </a:r>
            <a:r>
              <a:rPr lang="en-US" dirty="0" err="1"/>
              <a:t>necesidad</a:t>
            </a:r>
            <a:r>
              <a:rPr lang="en-US" dirty="0"/>
              <a:t> no </a:t>
            </a:r>
            <a:r>
              <a:rPr lang="en-US" dirty="0" err="1"/>
              <a:t>satisfecha</a:t>
            </a:r>
            <a:endParaRPr lang="en-US" dirty="0"/>
          </a:p>
          <a:p>
            <a:r>
              <a:rPr lang="es-PE" dirty="0"/>
              <a:t>	Arreglo de enteros [K, I] </a:t>
            </a:r>
            <a:r>
              <a:rPr lang="es-PE" b="1" i="1" dirty="0" err="1"/>
              <a:t>Inv</a:t>
            </a:r>
            <a:r>
              <a:rPr lang="es-PE" dirty="0"/>
              <a:t>;                // nivel de inventario</a:t>
            </a:r>
            <a:endParaRPr lang="en-US" dirty="0"/>
          </a:p>
          <a:p>
            <a:r>
              <a:rPr lang="es-PE" dirty="0"/>
              <a:t>	Arreglo de enteros [K, I] </a:t>
            </a:r>
            <a:r>
              <a:rPr lang="es-PE" b="1" i="1" dirty="0"/>
              <a:t>Consumo</a:t>
            </a:r>
            <a:r>
              <a:rPr lang="es-PE" dirty="0"/>
              <a:t>;     // reducción de la demanda</a:t>
            </a:r>
            <a:endParaRPr lang="en-US" dirty="0"/>
          </a:p>
          <a:p>
            <a:r>
              <a:rPr lang="es-PE" dirty="0"/>
              <a:t>	Arreglo de enteros [K, V] </a:t>
            </a:r>
            <a:r>
              <a:rPr lang="es-PE" b="1" i="1" dirty="0" err="1"/>
              <a:t>VehDisponibles</a:t>
            </a:r>
            <a:r>
              <a:rPr lang="es-PE" dirty="0"/>
              <a:t>;   </a:t>
            </a:r>
            <a:r>
              <a:rPr lang="en-US" dirty="0"/>
              <a:t>// </a:t>
            </a:r>
            <a:r>
              <a:rPr lang="en-US" dirty="0" err="1"/>
              <a:t>vehículos</a:t>
            </a:r>
            <a:r>
              <a:rPr lang="en-US" dirty="0"/>
              <a:t> </a:t>
            </a:r>
            <a:r>
              <a:rPr lang="en-US" dirty="0" err="1"/>
              <a:t>disponibles</a:t>
            </a:r>
            <a:endParaRPr lang="en-US" dirty="0"/>
          </a:p>
          <a:p>
            <a:r>
              <a:rPr lang="es-PE" dirty="0"/>
              <a:t>}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132F5-3031-40DB-9E1E-8AEC1E192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722" y="4005831"/>
            <a:ext cx="1939720" cy="25445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CFF3AE-A391-4F52-8CA1-83622E0E6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098" y="4557499"/>
            <a:ext cx="231248" cy="194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11EB8A-B24B-47F2-9214-8E5912F83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880" y="5775474"/>
            <a:ext cx="349353" cy="253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A8075-0072-4D46-A82D-0F7E4FAA1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098" y="5180720"/>
            <a:ext cx="231248" cy="194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015A5E-B806-455B-A57B-C7E33FA3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098" y="5768164"/>
            <a:ext cx="231248" cy="1947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9B6E8E-6215-4373-9A05-D322D8F1E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881" y="4528238"/>
            <a:ext cx="349353" cy="2532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89B06F-F35D-4D01-81AE-03565B76C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370" y="5151459"/>
            <a:ext cx="349353" cy="25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38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>
            <a:normAutofit/>
          </a:bodyPr>
          <a:lstStyle/>
          <a:p>
            <a:r>
              <a:rPr lang="es-PE" sz="3600" dirty="0"/>
              <a:t>O1. Formulación: variables de decisión</a:t>
            </a:r>
            <a:endParaRPr lang="en-US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3AB365-C943-4427-B58D-34F0E15D239F}"/>
              </a:ext>
            </a:extLst>
          </p:cNvPr>
          <p:cNvSpPr txBox="1"/>
          <p:nvPr/>
        </p:nvSpPr>
        <p:spPr>
          <a:xfrm>
            <a:off x="500062" y="1983659"/>
            <a:ext cx="8090873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s-PE" b="1" i="1" dirty="0"/>
              <a:t>- </a:t>
            </a:r>
            <a:r>
              <a:rPr lang="es-PE" b="1" i="1" dirty="0" err="1"/>
              <a:t>Veh</a:t>
            </a:r>
            <a:r>
              <a:rPr lang="es-PE" b="1" i="1" baseline="-25000" dirty="0" err="1"/>
              <a:t>jkvt</a:t>
            </a:r>
            <a:r>
              <a:rPr lang="es-PE" dirty="0"/>
              <a:t>: cantidad de vehículos de tipo v que se movilizarán entre cada par de nodos j y k en cada período t. </a:t>
            </a:r>
            <a:endParaRPr lang="en-US" dirty="0"/>
          </a:p>
          <a:p>
            <a:pPr lvl="0" algn="just">
              <a:lnSpc>
                <a:spcPct val="150000"/>
              </a:lnSpc>
            </a:pPr>
            <a:r>
              <a:rPr lang="es-PE" b="1" i="1" dirty="0"/>
              <a:t>- </a:t>
            </a:r>
            <a:r>
              <a:rPr lang="es-PE" b="1" i="1" dirty="0" err="1"/>
              <a:t>Transp</a:t>
            </a:r>
            <a:r>
              <a:rPr lang="es-PE" b="1" i="1" baseline="-25000" dirty="0" err="1"/>
              <a:t>jkvit</a:t>
            </a:r>
            <a:r>
              <a:rPr lang="es-PE" dirty="0"/>
              <a:t>: cantidad de bienes (suministros de ayuda humanitaria) de tipo i que se transportarán en vehículos de tipo v desde el nodo j hacia k en el período t.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8FFED-3258-4C1A-A35D-161AF245A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722" y="4005831"/>
            <a:ext cx="1939720" cy="2544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11EB8A-B24B-47F2-9214-8E5912F83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563" y="4069033"/>
            <a:ext cx="412039" cy="298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CFF3AE-A391-4F52-8CA1-83622E0E6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376" y="4110523"/>
            <a:ext cx="241187" cy="2031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55BC0F-13B0-4345-B7A4-D0D2C2144EBC}"/>
              </a:ext>
            </a:extLst>
          </p:cNvPr>
          <p:cNvSpPr txBox="1"/>
          <p:nvPr/>
        </p:nvSpPr>
        <p:spPr>
          <a:xfrm>
            <a:off x="4162414" y="37411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83132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O1. Formulación: función objetivo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3AB365-C943-4427-B58D-34F0E15D239F}"/>
                  </a:ext>
                </a:extLst>
              </p:cNvPr>
              <p:cNvSpPr txBox="1"/>
              <p:nvPr/>
            </p:nvSpPr>
            <p:spPr>
              <a:xfrm>
                <a:off x="640485" y="2473324"/>
                <a:ext cx="3397340" cy="785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 smtClean="0"/>
                          </m:ctrlPr>
                        </m:naryPr>
                        <m:sub>
                          <m:r>
                            <a:rPr lang="es-PE" i="1"/>
                            <m:t>𝑘</m:t>
                          </m:r>
                          <m:r>
                            <a:rPr lang="es-PE" i="1"/>
                            <m:t>,</m:t>
                          </m:r>
                          <m:r>
                            <a:rPr lang="es-PE" i="1"/>
                            <m:t>𝑖</m:t>
                          </m:r>
                          <m:r>
                            <a:rPr lang="es-PE" i="1"/>
                            <m:t>,</m:t>
                          </m:r>
                          <m:r>
                            <a:rPr lang="es-PE" i="1"/>
                            <m:t>𝑡</m:t>
                          </m:r>
                          <m:r>
                            <a:rPr lang="es-PE" i="1"/>
                            <m:t>≥1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s-PE" i="1"/>
                                    <m:t>𝑃𝑟𝑖𝑜𝑟𝑖𝑑𝑎𝑑</m:t>
                                  </m:r>
                                </m:e>
                                <m:sub>
                                  <m:r>
                                    <a:rPr lang="es-PE" i="1"/>
                                    <m:t>𝑖</m:t>
                                  </m:r>
                                </m:sub>
                              </m:sSub>
                              <m:r>
                                <a:rPr lang="en-US" i="1"/>
                                <m:t>∗</m:t>
                              </m:r>
                              <m:r>
                                <a:rPr lang="es-PE" i="1"/>
                                <m:t>𝐷𝑒𝑚𝑎𝑛𝑑𝑎</m:t>
                              </m:r>
                            </m:e>
                            <m:sub>
                              <m:r>
                                <a:rPr lang="es-PE" i="1"/>
                                <m:t>𝑘</m:t>
                              </m:r>
                              <m:r>
                                <a:rPr lang="es-PE" i="1"/>
                                <m:t>,</m:t>
                              </m:r>
                              <m:r>
                                <a:rPr lang="es-PE" i="1"/>
                                <m:t>𝑖</m:t>
                              </m:r>
                              <m:r>
                                <a:rPr lang="es-PE" i="1"/>
                                <m:t>,</m:t>
                              </m:r>
                              <m:r>
                                <a:rPr lang="es-PE" i="1"/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PE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3AB365-C943-4427-B58D-34F0E15D2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85" y="2473324"/>
                <a:ext cx="3397340" cy="7857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2ECF19-B558-4DCE-BC3E-F805CEC7866C}"/>
              </a:ext>
            </a:extLst>
          </p:cNvPr>
          <p:cNvSpPr txBox="1"/>
          <p:nvPr/>
        </p:nvSpPr>
        <p:spPr>
          <a:xfrm>
            <a:off x="500062" y="1983575"/>
            <a:ext cx="367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F1: Minimizar demanda no satisfecha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6A5898-4D1F-4D58-9DF5-BEC0103ABB25}"/>
                  </a:ext>
                </a:extLst>
              </p:cNvPr>
              <p:cNvSpPr txBox="1"/>
              <p:nvPr/>
            </p:nvSpPr>
            <p:spPr>
              <a:xfrm>
                <a:off x="554257" y="4012246"/>
                <a:ext cx="4814155" cy="1072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i="1">
                                  <a:latin typeface="Cambria Math" panose="02040503050406030204" pitchFamily="18" charset="0"/>
                                </a:rPr>
                                <m:t>𝐶𝑜𝑠𝑡𝑜𝑇𝑟𝑎𝑛𝑠𝑝</m:t>
                              </m:r>
                            </m:e>
                            <m:sub>
                              <m:r>
                                <a:rPr lang="es-P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𝐷𝑖𝑠𝑡𝑎𝑛𝑐𝑖𝑎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𝑉𝑒h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6A5898-4D1F-4D58-9DF5-BEC0103AB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57" y="4012246"/>
                <a:ext cx="4814155" cy="1072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EA135E2-2DEC-45A4-8E85-37D467440C99}"/>
              </a:ext>
            </a:extLst>
          </p:cNvPr>
          <p:cNvSpPr txBox="1"/>
          <p:nvPr/>
        </p:nvSpPr>
        <p:spPr>
          <a:xfrm>
            <a:off x="500062" y="3450983"/>
            <a:ext cx="334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F2: Minimizar costo de transporte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A836E-1449-44C2-BAFE-E74223E2EA4A}"/>
              </a:ext>
            </a:extLst>
          </p:cNvPr>
          <p:cNvSpPr txBox="1"/>
          <p:nvPr/>
        </p:nvSpPr>
        <p:spPr>
          <a:xfrm>
            <a:off x="601254" y="5085104"/>
            <a:ext cx="34894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i: tipo de suministro (bien)</a:t>
            </a:r>
          </a:p>
          <a:p>
            <a:r>
              <a:rPr lang="es-PE" dirty="0"/>
              <a:t>v: tipo vehículo</a:t>
            </a:r>
          </a:p>
          <a:p>
            <a:r>
              <a:rPr lang="es-PE" dirty="0"/>
              <a:t>t: período</a:t>
            </a:r>
          </a:p>
          <a:p>
            <a:r>
              <a:rPr lang="es-PE" dirty="0"/>
              <a:t>j, k: nodos de la red de distribución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DC80CB-16B3-4538-9683-969E25094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326" y="2427529"/>
            <a:ext cx="1156588" cy="1034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20E141-A6CB-4761-88D3-C61081F3C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591" y="2108584"/>
            <a:ext cx="330704" cy="318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26EB73-BF01-4E31-8E62-C17690716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296" y="4089487"/>
            <a:ext cx="1011618" cy="733423"/>
          </a:xfrm>
          <a:prstGeom prst="rect">
            <a:avLst/>
          </a:prstGeom>
        </p:spPr>
      </p:pic>
      <p:pic>
        <p:nvPicPr>
          <p:cNvPr id="15" name="Picture 2" descr="Resultado de imagen para money symbol">
            <a:extLst>
              <a:ext uri="{FF2B5EF4-FFF2-40B4-BE49-F238E27FC236}">
                <a16:creationId xmlns:a16="http://schemas.microsoft.com/office/drawing/2014/main" id="{7CFA1C33-4BF8-4F03-8C93-EFBC8D036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88" y="3820315"/>
            <a:ext cx="156255" cy="24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455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O1. Formulación: restricciones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AC7E2E-9808-4FFB-AA58-33AAEFA5CEDD}"/>
              </a:ext>
            </a:extLst>
          </p:cNvPr>
          <p:cNvSpPr txBox="1"/>
          <p:nvPr/>
        </p:nvSpPr>
        <p:spPr>
          <a:xfrm>
            <a:off x="628650" y="1887793"/>
            <a:ext cx="804425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PE" sz="2400" dirty="0"/>
              <a:t>R1: Evitar usar más vehículos de los que se dispone</a:t>
            </a:r>
          </a:p>
          <a:p>
            <a:pPr>
              <a:lnSpc>
                <a:spcPct val="150000"/>
              </a:lnSpc>
            </a:pPr>
            <a:r>
              <a:rPr lang="es-PE" sz="2400" dirty="0"/>
              <a:t>R2: Evitar enviar más bienes de los que se dispone</a:t>
            </a:r>
          </a:p>
          <a:p>
            <a:pPr>
              <a:lnSpc>
                <a:spcPct val="150000"/>
              </a:lnSpc>
            </a:pPr>
            <a:r>
              <a:rPr lang="es-PE" sz="2400" dirty="0"/>
              <a:t>R3: Evitar sobrepasar la capacidad de los vehículos</a:t>
            </a:r>
          </a:p>
          <a:p>
            <a:pPr>
              <a:lnSpc>
                <a:spcPct val="150000"/>
              </a:lnSpc>
            </a:pPr>
            <a:r>
              <a:rPr lang="es-PE" sz="2400" dirty="0"/>
              <a:t>R4: Balance en el inventario (lo que entra es igual a lo que sale)</a:t>
            </a:r>
          </a:p>
          <a:p>
            <a:pPr>
              <a:lnSpc>
                <a:spcPct val="150000"/>
              </a:lnSpc>
            </a:pPr>
            <a:r>
              <a:rPr lang="es-PE" sz="2400" dirty="0"/>
              <a:t>R5: Balance en la cantidad de vehículos disponibles</a:t>
            </a:r>
          </a:p>
          <a:p>
            <a:pPr>
              <a:lnSpc>
                <a:spcPct val="150000"/>
              </a:lnSpc>
            </a:pPr>
            <a:r>
              <a:rPr lang="es-PE" sz="2400" dirty="0"/>
              <a:t>R6: Actualización del consumo y la demanda</a:t>
            </a:r>
          </a:p>
          <a:p>
            <a:pPr>
              <a:lnSpc>
                <a:spcPct val="150000"/>
              </a:lnSpc>
            </a:pPr>
            <a:r>
              <a:rPr lang="es-PE" sz="2400" dirty="0"/>
              <a:t>R7: Condiciones iniciales del problema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47374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O2. Estructuras de datos: cromosoma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B00F9C8-74EE-4D0E-8721-DBC1ADDE1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04" y="2501076"/>
            <a:ext cx="2775717" cy="3641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7043C-89EE-4CBD-8DEC-79B09DB07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074" y="2685742"/>
            <a:ext cx="488673" cy="4115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2A3A19-ED0C-42B3-85B8-6154293D78D9}"/>
              </a:ext>
            </a:extLst>
          </p:cNvPr>
          <p:cNvSpPr txBox="1"/>
          <p:nvPr/>
        </p:nvSpPr>
        <p:spPr>
          <a:xfrm>
            <a:off x="1882801" y="2316410"/>
            <a:ext cx="41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7B8481-9F29-4A87-BA03-3CAAE692F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966" y="1805428"/>
            <a:ext cx="2122846" cy="12685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B3EC4-FCCA-4B51-9EF8-9BEDA788EDC1}"/>
              </a:ext>
            </a:extLst>
          </p:cNvPr>
          <p:cNvSpPr txBox="1"/>
          <p:nvPr/>
        </p:nvSpPr>
        <p:spPr>
          <a:xfrm>
            <a:off x="3773743" y="3073958"/>
            <a:ext cx="4741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dirty="0" err="1"/>
              <a:t>x</a:t>
            </a:r>
            <a:r>
              <a:rPr lang="es-PE" baseline="-25000" dirty="0" err="1"/>
              <a:t>ij</a:t>
            </a:r>
            <a:r>
              <a:rPr lang="es-PE" dirty="0"/>
              <a:t> es el número de unidades a ser transportadas desde el origen i al destino j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875EE-C76E-4AF1-9043-B23F5866B0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297"/>
          <a:stretch/>
        </p:blipFill>
        <p:spPr>
          <a:xfrm>
            <a:off x="4151976" y="3902969"/>
            <a:ext cx="3552825" cy="17309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04D377-492B-4383-A36A-AC06D10CCCBC}"/>
              </a:ext>
            </a:extLst>
          </p:cNvPr>
          <p:cNvSpPr txBox="1"/>
          <p:nvPr/>
        </p:nvSpPr>
        <p:spPr>
          <a:xfrm>
            <a:off x="4304686" y="5816564"/>
            <a:ext cx="3652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Representaci</a:t>
            </a:r>
            <a:r>
              <a:rPr lang="es-PE" dirty="0" err="1"/>
              <a:t>ón</a:t>
            </a:r>
            <a:r>
              <a:rPr lang="es-PE" dirty="0"/>
              <a:t> de un cromosoma según </a:t>
            </a:r>
            <a:r>
              <a:rPr lang="es-PE" dirty="0" err="1"/>
              <a:t>Vignaux</a:t>
            </a:r>
            <a:r>
              <a:rPr lang="es-PE" dirty="0"/>
              <a:t> &amp; </a:t>
            </a:r>
            <a:r>
              <a:rPr lang="es-PE" dirty="0" err="1"/>
              <a:t>Michalewicz</a:t>
            </a:r>
            <a:r>
              <a:rPr lang="es-PE" dirty="0"/>
              <a:t> (1991)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40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O2. Estructuras de datos: cromosoma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0194E4F-3672-428A-AE6F-6FB1958873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46483" y="1936842"/>
            <a:ext cx="3664267" cy="38224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B4BBEF-EF42-4F35-B869-47BAC21BFA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07661" y="2433017"/>
            <a:ext cx="2421112" cy="16965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A2F973-D2D9-4E5F-8584-67B216BB1A8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8649" y="4726237"/>
            <a:ext cx="3579137" cy="81915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EFED97-324E-4093-A9E9-524F40AE4A10}"/>
              </a:ext>
            </a:extLst>
          </p:cNvPr>
          <p:cNvCxnSpPr/>
          <p:nvPr/>
        </p:nvCxnSpPr>
        <p:spPr>
          <a:xfrm flipV="1">
            <a:off x="2824316" y="5464277"/>
            <a:ext cx="0" cy="47194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3F4E595-5FCF-47E8-9F2C-96F142066DB5}"/>
              </a:ext>
            </a:extLst>
          </p:cNvPr>
          <p:cNvSpPr/>
          <p:nvPr/>
        </p:nvSpPr>
        <p:spPr>
          <a:xfrm>
            <a:off x="1688691" y="2762378"/>
            <a:ext cx="457200" cy="1234436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5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FB17DA-6E54-478C-B942-E42520C4F0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41558" y="2043419"/>
            <a:ext cx="3412238" cy="3715826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O2. Estructuras de datos: cromosoma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FB4BBEF-EF42-4F35-B869-47BAC21BFA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07661" y="2433017"/>
            <a:ext cx="2421112" cy="16965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A2F973-D2D9-4E5F-8584-67B216BB1A8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8649" y="4726237"/>
            <a:ext cx="3579137" cy="81915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EFED97-324E-4093-A9E9-524F40AE4A10}"/>
              </a:ext>
            </a:extLst>
          </p:cNvPr>
          <p:cNvCxnSpPr/>
          <p:nvPr/>
        </p:nvCxnSpPr>
        <p:spPr>
          <a:xfrm flipV="1">
            <a:off x="2824316" y="5464277"/>
            <a:ext cx="0" cy="47194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3F4E595-5FCF-47E8-9F2C-96F142066DB5}"/>
              </a:ext>
            </a:extLst>
          </p:cNvPr>
          <p:cNvSpPr/>
          <p:nvPr/>
        </p:nvSpPr>
        <p:spPr>
          <a:xfrm>
            <a:off x="1688691" y="2762378"/>
            <a:ext cx="457200" cy="1234436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3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O2. Estructuras de datos: cromosoma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FB4BBEF-EF42-4F35-B869-47BAC21BFA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7661" y="2433017"/>
            <a:ext cx="2421112" cy="16965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A2F973-D2D9-4E5F-8584-67B216BB1A8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649" y="4726237"/>
            <a:ext cx="3579137" cy="81915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EFED97-324E-4093-A9E9-524F40AE4A10}"/>
              </a:ext>
            </a:extLst>
          </p:cNvPr>
          <p:cNvCxnSpPr/>
          <p:nvPr/>
        </p:nvCxnSpPr>
        <p:spPr>
          <a:xfrm flipV="1">
            <a:off x="3849329" y="5442154"/>
            <a:ext cx="0" cy="47194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3F4E595-5FCF-47E8-9F2C-96F142066DB5}"/>
              </a:ext>
            </a:extLst>
          </p:cNvPr>
          <p:cNvSpPr/>
          <p:nvPr/>
        </p:nvSpPr>
        <p:spPr>
          <a:xfrm>
            <a:off x="2912807" y="2754382"/>
            <a:ext cx="457200" cy="1234436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507629-7285-4C04-88CD-235213DE8A7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41558" y="2043419"/>
            <a:ext cx="3412238" cy="371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1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6F118F-B0FC-49E5-BB0E-2F1C89863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184" y="2043347"/>
            <a:ext cx="3460839" cy="3561041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O2. Estructuras de datos: cromosoma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FB4BBEF-EF42-4F35-B869-47BAC21BFA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07661" y="2433017"/>
            <a:ext cx="2421112" cy="16965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A2F973-D2D9-4E5F-8584-67B216BB1A8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8649" y="4726237"/>
            <a:ext cx="3579137" cy="81915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EFED97-324E-4093-A9E9-524F40AE4A10}"/>
              </a:ext>
            </a:extLst>
          </p:cNvPr>
          <p:cNvCxnSpPr/>
          <p:nvPr/>
        </p:nvCxnSpPr>
        <p:spPr>
          <a:xfrm flipV="1">
            <a:off x="3849329" y="5442154"/>
            <a:ext cx="0" cy="47194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3F4E595-5FCF-47E8-9F2C-96F142066DB5}"/>
              </a:ext>
            </a:extLst>
          </p:cNvPr>
          <p:cNvSpPr/>
          <p:nvPr/>
        </p:nvSpPr>
        <p:spPr>
          <a:xfrm>
            <a:off x="2912807" y="2754382"/>
            <a:ext cx="457200" cy="1234436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37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O2. Estructuras de datos: cromosoma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FB4BBEF-EF42-4F35-B869-47BAC21BFA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7661" y="2433017"/>
            <a:ext cx="2421112" cy="16965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A2F973-D2D9-4E5F-8584-67B216BB1A8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649" y="4726237"/>
            <a:ext cx="3579137" cy="819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A5372C-390E-4E23-94BC-AB6D61BDC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405" y="2202015"/>
            <a:ext cx="3040560" cy="33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25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6600" b="1" dirty="0">
                <a:solidFill>
                  <a:schemeClr val="accent1">
                    <a:lumMod val="75000"/>
                  </a:schemeClr>
                </a:solidFill>
              </a:rPr>
              <a:t>Problemática</a:t>
            </a:r>
            <a:endParaRPr lang="en-US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861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O2. Estructuras de datos: cromosoma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2A2F973-D2D9-4E5F-8584-67B216BB1A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649" y="4726237"/>
            <a:ext cx="3579137" cy="819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A5372C-390E-4E23-94BC-AB6D61BDC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405" y="2202015"/>
            <a:ext cx="3040560" cy="33433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CC8A10-9758-41CF-8E03-3A918503524C}"/>
              </a:ext>
            </a:extLst>
          </p:cNvPr>
          <p:cNvSpPr txBox="1"/>
          <p:nvPr/>
        </p:nvSpPr>
        <p:spPr>
          <a:xfrm>
            <a:off x="892277" y="2413337"/>
            <a:ext cx="3315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PE" dirty="0"/>
              <a:t>Restricciones de capacidad y disponibilidad de vehículos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PE" dirty="0"/>
              <a:t>Prioridad de distribución de bienes de ayuda humanitaria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87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O2. Estructuras de datos: cromosoma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64ED6D1-84D9-4B45-B3CC-B06EC8A034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13605" y="1790892"/>
            <a:ext cx="4064378" cy="3540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73E8B-C9C3-44D3-9C53-C41F7AC6B2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72731" y="2296568"/>
            <a:ext cx="1638269" cy="1264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E755F6-75BC-425F-BDF8-14D8208E9F8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59938" y="3686078"/>
            <a:ext cx="2063854" cy="148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325C6A-1871-4AC5-ADFB-7AECC0FFA91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42460" y="5373873"/>
            <a:ext cx="4737080" cy="12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3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O2. Estructuras de datos: cromosoma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773E8B-C9C3-44D3-9C53-C41F7AC6B2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2731" y="2296568"/>
            <a:ext cx="1638269" cy="1264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E755F6-75BC-425F-BDF8-14D8208E9F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59938" y="3686078"/>
            <a:ext cx="2063854" cy="148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325C6A-1871-4AC5-ADFB-7AECC0FFA91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2460" y="5373873"/>
            <a:ext cx="4737080" cy="12675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40A94E-A8FE-403C-9804-FA056594995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047805" y="1744334"/>
            <a:ext cx="3975318" cy="360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84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O3. Algoritmo genético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8BF75E-930C-44A4-B064-0425E6DEE60D}"/>
              </a:ext>
            </a:extLst>
          </p:cNvPr>
          <p:cNvSpPr txBox="1"/>
          <p:nvPr/>
        </p:nvSpPr>
        <p:spPr>
          <a:xfrm>
            <a:off x="290795" y="1946787"/>
            <a:ext cx="856240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s-PE" b="1" dirty="0" err="1"/>
              <a:t>AlgoritmoGenético</a:t>
            </a:r>
            <a:r>
              <a:rPr lang="es-PE" b="1" dirty="0"/>
              <a:t> (N: tamaño población, D: tiempo límite, </a:t>
            </a:r>
            <a:r>
              <a:rPr lang="es-PE" b="1" dirty="0" err="1"/>
              <a:t>Iter</a:t>
            </a:r>
            <a:r>
              <a:rPr lang="es-PE" b="1" dirty="0"/>
              <a:t>: número de iteraciones)</a:t>
            </a:r>
            <a:endParaRPr lang="en-US" dirty="0"/>
          </a:p>
          <a:p>
            <a:pPr lvl="0"/>
            <a:r>
              <a:rPr lang="es-PE" dirty="0"/>
              <a:t>P = </a:t>
            </a:r>
            <a:r>
              <a:rPr lang="es-PE" dirty="0" err="1"/>
              <a:t>ConstruirPoblaciónInicial</a:t>
            </a:r>
            <a:r>
              <a:rPr lang="es-PE" dirty="0"/>
              <a:t> (</a:t>
            </a:r>
            <a:r>
              <a:rPr lang="es-PE" b="1" dirty="0"/>
              <a:t>N</a:t>
            </a:r>
            <a:r>
              <a:rPr lang="es-PE" dirty="0"/>
              <a:t>)</a:t>
            </a:r>
            <a:endParaRPr lang="en-US" dirty="0"/>
          </a:p>
          <a:p>
            <a:pPr lvl="0"/>
            <a:r>
              <a:rPr lang="es-PE" dirty="0" err="1"/>
              <a:t>mejor_solución</a:t>
            </a:r>
            <a:r>
              <a:rPr lang="es-PE" dirty="0"/>
              <a:t> </a:t>
            </a:r>
            <a:r>
              <a:rPr lang="en-US" dirty="0"/>
              <a:t>= [ ]</a:t>
            </a:r>
          </a:p>
          <a:p>
            <a:pPr lvl="0"/>
            <a:r>
              <a:rPr lang="es-PE" dirty="0"/>
              <a:t>Repetir</a:t>
            </a:r>
            <a:endParaRPr lang="en-US" dirty="0"/>
          </a:p>
          <a:p>
            <a:pPr lvl="0"/>
            <a:r>
              <a:rPr lang="es-PE" dirty="0"/>
              <a:t> 	</a:t>
            </a:r>
            <a:r>
              <a:rPr lang="es-PE" dirty="0" err="1"/>
              <a:t>EvaluarAptitud</a:t>
            </a:r>
            <a:r>
              <a:rPr lang="es-PE" dirty="0"/>
              <a:t> (P)</a:t>
            </a:r>
            <a:endParaRPr lang="en-US" dirty="0"/>
          </a:p>
          <a:p>
            <a:pPr lvl="0"/>
            <a:r>
              <a:rPr lang="es-PE" dirty="0"/>
              <a:t> 	Para cada individuo P</a:t>
            </a:r>
            <a:r>
              <a:rPr lang="es-PE" baseline="-25000" dirty="0"/>
              <a:t>i</a:t>
            </a:r>
            <a:r>
              <a:rPr lang="es-PE" dirty="0"/>
              <a:t> hacer</a:t>
            </a:r>
            <a:endParaRPr lang="en-US" dirty="0"/>
          </a:p>
          <a:p>
            <a:pPr lvl="0"/>
            <a:r>
              <a:rPr lang="es-PE" dirty="0"/>
              <a:t> 		Si </a:t>
            </a:r>
            <a:r>
              <a:rPr lang="es-PE" dirty="0" err="1"/>
              <a:t>mejor_solución</a:t>
            </a:r>
            <a:r>
              <a:rPr lang="es-PE" dirty="0"/>
              <a:t> = [ ] o Aptitud (P</a:t>
            </a:r>
            <a:r>
              <a:rPr lang="es-PE" baseline="-25000" dirty="0"/>
              <a:t>i</a:t>
            </a:r>
            <a:r>
              <a:rPr lang="es-PE" dirty="0"/>
              <a:t>) &gt; Aptitud (</a:t>
            </a:r>
            <a:r>
              <a:rPr lang="es-PE" dirty="0" err="1"/>
              <a:t>mejor_solución</a:t>
            </a:r>
            <a:r>
              <a:rPr lang="es-PE" dirty="0"/>
              <a:t>) </a:t>
            </a:r>
            <a:endParaRPr lang="en-US" dirty="0"/>
          </a:p>
          <a:p>
            <a:pPr lvl="0"/>
            <a:r>
              <a:rPr lang="es-PE" dirty="0"/>
              <a:t> 			</a:t>
            </a:r>
            <a:r>
              <a:rPr lang="es-PE" dirty="0" err="1"/>
              <a:t>mejor_solución</a:t>
            </a:r>
            <a:r>
              <a:rPr lang="es-PE" dirty="0"/>
              <a:t> = P</a:t>
            </a:r>
            <a:r>
              <a:rPr lang="es-PE" baseline="-25000" dirty="0"/>
              <a:t>i</a:t>
            </a:r>
            <a:endParaRPr lang="en-US" dirty="0"/>
          </a:p>
          <a:p>
            <a:pPr lvl="0"/>
            <a:r>
              <a:rPr lang="es-PE" dirty="0"/>
              <a:t> 	padre1, padre2 </a:t>
            </a:r>
            <a:r>
              <a:rPr lang="en-US" dirty="0"/>
              <a:t>= </a:t>
            </a:r>
            <a:r>
              <a:rPr lang="en-US" dirty="0" err="1"/>
              <a:t>SeleccionarPadres</a:t>
            </a:r>
            <a:r>
              <a:rPr lang="en-US" dirty="0"/>
              <a:t> (P)</a:t>
            </a:r>
          </a:p>
          <a:p>
            <a:pPr lvl="0"/>
            <a:r>
              <a:rPr lang="es-PE" dirty="0"/>
              <a:t> 	hijo1, hijo2 = Cruce (padre1, padre2)</a:t>
            </a:r>
            <a:endParaRPr lang="en-US" dirty="0"/>
          </a:p>
          <a:p>
            <a:pPr lvl="0"/>
            <a:r>
              <a:rPr lang="es-PE" dirty="0"/>
              <a:t> 	hijo1, hijo2 = Mutación (hijo1), Mutación (hijo2)</a:t>
            </a:r>
            <a:endParaRPr lang="en-US" dirty="0"/>
          </a:p>
          <a:p>
            <a:pPr lvl="0"/>
            <a:r>
              <a:rPr lang="es-PE" dirty="0"/>
              <a:t> 	individuo1, individuo2 = </a:t>
            </a:r>
            <a:r>
              <a:rPr lang="es-PE" dirty="0" err="1"/>
              <a:t>SeleccionarIndividuosAEliminar</a:t>
            </a:r>
            <a:r>
              <a:rPr lang="es-PE" dirty="0"/>
              <a:t> (P)</a:t>
            </a:r>
            <a:endParaRPr lang="en-US" dirty="0"/>
          </a:p>
          <a:p>
            <a:pPr lvl="0"/>
            <a:r>
              <a:rPr lang="es-PE" dirty="0"/>
              <a:t> 	P = P U {hijo1, hijo2} – {individuo1, individuo2}</a:t>
            </a:r>
            <a:endParaRPr lang="en-US" dirty="0"/>
          </a:p>
          <a:p>
            <a:pPr lvl="0"/>
            <a:r>
              <a:rPr lang="es-PE" dirty="0"/>
              <a:t>Hasta que el tiempo </a:t>
            </a:r>
            <a:r>
              <a:rPr lang="es-PE" b="1" dirty="0"/>
              <a:t>D</a:t>
            </a:r>
            <a:r>
              <a:rPr lang="es-PE" dirty="0"/>
              <a:t> se agote o se llegue al límite de </a:t>
            </a:r>
            <a:r>
              <a:rPr lang="es-PE" b="1" dirty="0" err="1"/>
              <a:t>Iter</a:t>
            </a:r>
            <a:r>
              <a:rPr lang="es-PE" dirty="0"/>
              <a:t> iteraciones</a:t>
            </a:r>
            <a:endParaRPr lang="en-US" dirty="0"/>
          </a:p>
          <a:p>
            <a:pPr lvl="0"/>
            <a:r>
              <a:rPr lang="es-PE" dirty="0"/>
              <a:t>Retornar </a:t>
            </a:r>
            <a:r>
              <a:rPr lang="es-PE" dirty="0" err="1"/>
              <a:t>mejor_solución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545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O3. Algoritmo genético: población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8BF75E-930C-44A4-B064-0425E6DEE60D}"/>
              </a:ext>
            </a:extLst>
          </p:cNvPr>
          <p:cNvSpPr txBox="1"/>
          <p:nvPr/>
        </p:nvSpPr>
        <p:spPr>
          <a:xfrm>
            <a:off x="290795" y="1946787"/>
            <a:ext cx="798475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s-PE" b="1" dirty="0" err="1"/>
              <a:t>GenerarCromosoma</a:t>
            </a:r>
            <a:r>
              <a:rPr lang="es-PE" b="1" dirty="0"/>
              <a:t> (T: número de períodos, R: red de distribución)</a:t>
            </a:r>
            <a:endParaRPr lang="en-US" dirty="0"/>
          </a:p>
          <a:p>
            <a:pPr lvl="0"/>
            <a:r>
              <a:rPr lang="es-PE" dirty="0"/>
              <a:t>cromosoma </a:t>
            </a:r>
            <a:r>
              <a:rPr lang="en-US" dirty="0"/>
              <a:t>= [ ]</a:t>
            </a:r>
          </a:p>
          <a:p>
            <a:pPr lvl="0"/>
            <a:r>
              <a:rPr lang="es-PE" dirty="0" err="1"/>
              <a:t>nodosOrigen</a:t>
            </a:r>
            <a:r>
              <a:rPr lang="es-PE" dirty="0"/>
              <a:t> </a:t>
            </a:r>
            <a:r>
              <a:rPr lang="en-US" dirty="0"/>
              <a:t>= </a:t>
            </a:r>
            <a:r>
              <a:rPr lang="en-US" dirty="0" err="1"/>
              <a:t>ObtenerNodosOrigen</a:t>
            </a:r>
            <a:r>
              <a:rPr lang="en-US" dirty="0"/>
              <a:t> (R)</a:t>
            </a:r>
          </a:p>
          <a:p>
            <a:pPr lvl="0"/>
            <a:r>
              <a:rPr lang="es-PE" dirty="0"/>
              <a:t>Para t = 1 hasta </a:t>
            </a:r>
            <a:r>
              <a:rPr lang="es-PE" b="1" dirty="0"/>
              <a:t>T </a:t>
            </a:r>
            <a:r>
              <a:rPr lang="es-PE" dirty="0"/>
              <a:t>hacer</a:t>
            </a:r>
            <a:endParaRPr lang="en-US" dirty="0"/>
          </a:p>
          <a:p>
            <a:pPr lvl="0"/>
            <a:r>
              <a:rPr lang="es-PE" dirty="0"/>
              <a:t> 	</a:t>
            </a:r>
            <a:r>
              <a:rPr lang="es-PE" dirty="0" err="1"/>
              <a:t>nodosDestino</a:t>
            </a:r>
            <a:r>
              <a:rPr lang="es-PE" dirty="0"/>
              <a:t> = </a:t>
            </a:r>
            <a:r>
              <a:rPr lang="es-PE" dirty="0" err="1"/>
              <a:t>ObtenerNodosAdyacentes</a:t>
            </a:r>
            <a:r>
              <a:rPr lang="es-PE" dirty="0"/>
              <a:t> (R, </a:t>
            </a:r>
            <a:r>
              <a:rPr lang="es-PE" dirty="0" err="1"/>
              <a:t>nodosOrigen</a:t>
            </a:r>
            <a:r>
              <a:rPr lang="es-PE" dirty="0"/>
              <a:t>)</a:t>
            </a:r>
            <a:endParaRPr lang="en-US" dirty="0"/>
          </a:p>
          <a:p>
            <a:pPr lvl="0"/>
            <a:r>
              <a:rPr lang="es-PE" dirty="0"/>
              <a:t> 	</a:t>
            </a:r>
            <a:r>
              <a:rPr lang="es-PE" dirty="0" err="1"/>
              <a:t>numeroNodos</a:t>
            </a:r>
            <a:r>
              <a:rPr lang="es-PE" dirty="0"/>
              <a:t> = ||</a:t>
            </a:r>
            <a:r>
              <a:rPr lang="es-PE" dirty="0" err="1"/>
              <a:t>nodosOrigen</a:t>
            </a:r>
            <a:r>
              <a:rPr lang="es-PE" dirty="0"/>
              <a:t>|| + ||</a:t>
            </a:r>
            <a:r>
              <a:rPr lang="es-PE" dirty="0" err="1"/>
              <a:t>nodosDestino</a:t>
            </a:r>
            <a:r>
              <a:rPr lang="es-PE" dirty="0"/>
              <a:t>||</a:t>
            </a:r>
            <a:endParaRPr lang="en-US" dirty="0"/>
          </a:p>
          <a:p>
            <a:pPr lvl="0"/>
            <a:r>
              <a:rPr lang="es-PE" dirty="0"/>
              <a:t> 	</a:t>
            </a:r>
            <a:r>
              <a:rPr lang="es-PE" dirty="0" err="1"/>
              <a:t>prioridadesTransporte</a:t>
            </a:r>
            <a:r>
              <a:rPr lang="es-PE" dirty="0"/>
              <a:t> = </a:t>
            </a:r>
            <a:r>
              <a:rPr lang="es-PE" dirty="0" err="1"/>
              <a:t>GenerarPermutaciónAleatoria</a:t>
            </a:r>
            <a:r>
              <a:rPr lang="es-PE" dirty="0"/>
              <a:t> (1, </a:t>
            </a:r>
            <a:r>
              <a:rPr lang="es-PE" dirty="0" err="1"/>
              <a:t>numeroNodos</a:t>
            </a:r>
            <a:r>
              <a:rPr lang="es-PE" dirty="0"/>
              <a:t>)</a:t>
            </a:r>
            <a:endParaRPr lang="en-US" dirty="0"/>
          </a:p>
          <a:p>
            <a:pPr lvl="0"/>
            <a:r>
              <a:rPr lang="es-PE" dirty="0"/>
              <a:t> 	</a:t>
            </a:r>
            <a:r>
              <a:rPr lang="es-PE" dirty="0" err="1"/>
              <a:t>cromosoma.añadirElementos</a:t>
            </a:r>
            <a:r>
              <a:rPr lang="es-PE" dirty="0"/>
              <a:t>(</a:t>
            </a:r>
            <a:r>
              <a:rPr lang="es-PE" dirty="0" err="1"/>
              <a:t>prioridadesTransporte</a:t>
            </a:r>
            <a:r>
              <a:rPr lang="es-PE" dirty="0"/>
              <a:t>)</a:t>
            </a:r>
            <a:endParaRPr lang="en-US" dirty="0"/>
          </a:p>
          <a:p>
            <a:pPr lvl="0"/>
            <a:r>
              <a:rPr lang="es-PE" dirty="0"/>
              <a:t> 	</a:t>
            </a:r>
            <a:r>
              <a:rPr lang="es-PE" dirty="0" err="1"/>
              <a:t>nodosOrigen</a:t>
            </a:r>
            <a:r>
              <a:rPr lang="es-PE" dirty="0"/>
              <a:t> = </a:t>
            </a:r>
            <a:r>
              <a:rPr lang="es-PE" dirty="0" err="1"/>
              <a:t>nodosDestino</a:t>
            </a:r>
            <a:r>
              <a:rPr lang="es-PE" dirty="0"/>
              <a:t> // se avanza con la siguiente fase</a:t>
            </a:r>
            <a:endParaRPr lang="en-US" dirty="0"/>
          </a:p>
          <a:p>
            <a:pPr lvl="0"/>
            <a:r>
              <a:rPr lang="es-PE" dirty="0"/>
              <a:t>Retornar cromosoma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F5EA9-5F4C-4BCC-BD52-E770E001CC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99953" y="4498259"/>
            <a:ext cx="2692776" cy="2175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57A20-F33A-45FA-818E-271A463692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0795" y="5189518"/>
            <a:ext cx="4737080" cy="12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40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O3. Algoritmo genético: cruce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75DB225-8EDB-4784-B77F-95F0595BE3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0288" y="2241601"/>
            <a:ext cx="3473286" cy="2942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DB27D5-32DF-4D24-BE98-3B1F5B584B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2455260"/>
            <a:ext cx="3148965" cy="1483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F21AB2-52B9-41E4-89FE-F948CD99F22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69055" y="4359553"/>
            <a:ext cx="3351910" cy="11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73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O3. Algoritmo genético: mutación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947AA36-13E6-4BE6-91EE-40D586194A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6028" y="2514682"/>
            <a:ext cx="3464243" cy="3045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3BE164-6BC4-4477-988B-E531764381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63731" y="2514682"/>
            <a:ext cx="3237271" cy="299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2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O3. Algoritmo genético: aptitud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60C51FD-7F75-48EC-B83B-929BA6FD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667" y="1620762"/>
            <a:ext cx="5102077" cy="50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13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O3. Algoritmo genético: aptitud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8E280DC-9100-44EB-B5E3-272016CD8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902" y="2264395"/>
            <a:ext cx="4978195" cy="443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23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O3. Algoritmo genético: selección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58FE57-6A97-4D44-B411-351E0643D105}"/>
              </a:ext>
            </a:extLst>
          </p:cNvPr>
          <p:cNvSpPr txBox="1"/>
          <p:nvPr/>
        </p:nvSpPr>
        <p:spPr>
          <a:xfrm>
            <a:off x="1128088" y="1739649"/>
            <a:ext cx="65085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s-PE" b="1" dirty="0" err="1"/>
              <a:t>SelecciónPorTorneo</a:t>
            </a:r>
            <a:r>
              <a:rPr lang="es-PE" b="1" dirty="0"/>
              <a:t> (P: población, t: tamaño del torneo)</a:t>
            </a:r>
            <a:endParaRPr lang="en-US" dirty="0"/>
          </a:p>
          <a:p>
            <a:pPr lvl="0"/>
            <a:r>
              <a:rPr lang="es-PE" dirty="0"/>
              <a:t>P</a:t>
            </a:r>
            <a:r>
              <a:rPr lang="en-US" dirty="0"/>
              <a:t>’ = P</a:t>
            </a:r>
          </a:p>
          <a:p>
            <a:pPr lvl="0"/>
            <a:r>
              <a:rPr lang="es-PE" dirty="0" err="1"/>
              <a:t>mejorIndividuo</a:t>
            </a:r>
            <a:r>
              <a:rPr lang="es-PE" dirty="0"/>
              <a:t> </a:t>
            </a:r>
            <a:r>
              <a:rPr lang="en-US" dirty="0"/>
              <a:t>= </a:t>
            </a:r>
            <a:r>
              <a:rPr lang="en-US" dirty="0" err="1"/>
              <a:t>EscogerIndividuoAlAzar</a:t>
            </a:r>
            <a:r>
              <a:rPr lang="en-US" dirty="0"/>
              <a:t> (P)</a:t>
            </a:r>
          </a:p>
          <a:p>
            <a:pPr lvl="0"/>
            <a:r>
              <a:rPr lang="es-PE" dirty="0"/>
              <a:t>Para i = 2 hasta t hacer:</a:t>
            </a:r>
            <a:endParaRPr lang="en-US" dirty="0"/>
          </a:p>
          <a:p>
            <a:pPr lvl="0"/>
            <a:r>
              <a:rPr lang="es-PE" dirty="0"/>
              <a:t> 	individuo = </a:t>
            </a:r>
            <a:r>
              <a:rPr lang="es-PE" dirty="0" err="1"/>
              <a:t>EscogerIndividuoAlAzar</a:t>
            </a:r>
            <a:r>
              <a:rPr lang="es-PE" dirty="0"/>
              <a:t> (P)</a:t>
            </a:r>
            <a:endParaRPr lang="en-US" dirty="0"/>
          </a:p>
          <a:p>
            <a:pPr lvl="0"/>
            <a:r>
              <a:rPr lang="es-PE" dirty="0"/>
              <a:t> 	Si Aptitud(individuo) &gt; Aptitud(</a:t>
            </a:r>
            <a:r>
              <a:rPr lang="es-PE" dirty="0" err="1"/>
              <a:t>mejorIndividuo</a:t>
            </a:r>
            <a:r>
              <a:rPr lang="es-PE" dirty="0"/>
              <a:t>) entonces:</a:t>
            </a:r>
            <a:endParaRPr lang="en-US" dirty="0"/>
          </a:p>
          <a:p>
            <a:pPr lvl="0"/>
            <a:r>
              <a:rPr lang="es-PE" dirty="0"/>
              <a:t> 		</a:t>
            </a:r>
            <a:r>
              <a:rPr lang="es-PE" dirty="0" err="1"/>
              <a:t>mejorIndividuo</a:t>
            </a:r>
            <a:r>
              <a:rPr lang="es-PE" dirty="0"/>
              <a:t> = individuo</a:t>
            </a:r>
            <a:endParaRPr lang="en-US" dirty="0"/>
          </a:p>
          <a:p>
            <a:pPr lvl="0"/>
            <a:r>
              <a:rPr lang="es-PE" dirty="0"/>
              <a:t>Retornar </a:t>
            </a:r>
            <a:r>
              <a:rPr lang="es-PE" dirty="0" err="1"/>
              <a:t>mejorIndividuo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Image result for tournament selection">
            <a:extLst>
              <a:ext uri="{FF2B5EF4-FFF2-40B4-BE49-F238E27FC236}">
                <a16:creationId xmlns:a16="http://schemas.microsoft.com/office/drawing/2014/main" id="{DB1E5EA9-712A-41FC-81B5-08D54A2C9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738" y="4211409"/>
            <a:ext cx="4318514" cy="252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745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Desastres y Fenómenos Naturales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4" descr="Imagen relacionada">
            <a:extLst>
              <a:ext uri="{FF2B5EF4-FFF2-40B4-BE49-F238E27FC236}">
                <a16:creationId xmlns:a16="http://schemas.microsoft.com/office/drawing/2014/main" id="{4857DE5B-E1FB-43D7-A0A5-6DA963788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30" y="1678141"/>
            <a:ext cx="7671740" cy="468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417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O4. Implementación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098" name="Picture 2" descr="Image result for python">
            <a:extLst>
              <a:ext uri="{FF2B5EF4-FFF2-40B4-BE49-F238E27FC236}">
                <a16:creationId xmlns:a16="http://schemas.microsoft.com/office/drawing/2014/main" id="{13647C96-E9BA-464F-8DE0-A44FE4489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20" y="2076832"/>
            <a:ext cx="2648410" cy="89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F0D12D-D415-47BF-9875-C12F7F011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77" y="1988903"/>
            <a:ext cx="3493584" cy="754011"/>
          </a:xfrm>
          <a:prstGeom prst="rect">
            <a:avLst/>
          </a:prstGeom>
        </p:spPr>
      </p:pic>
      <p:pic>
        <p:nvPicPr>
          <p:cNvPr id="4104" name="Picture 8" descr="example notebook of Lorenz differential equations">
            <a:extLst>
              <a:ext uri="{FF2B5EF4-FFF2-40B4-BE49-F238E27FC236}">
                <a16:creationId xmlns:a16="http://schemas.microsoft.com/office/drawing/2014/main" id="{5DD779F7-90FC-48B3-B50E-AE6DC9D66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130" y="3052609"/>
            <a:ext cx="4697361" cy="332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arnesund.files.wordpress.com/2015/09/spark-on-openstack-with-jupyter.png">
            <a:extLst>
              <a:ext uri="{FF2B5EF4-FFF2-40B4-BE49-F238E27FC236}">
                <a16:creationId xmlns:a16="http://schemas.microsoft.com/office/drawing/2014/main" id="{6D3A0AEC-67D3-4195-A947-0DF7D0111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81"/>
          <a:stretch/>
        </p:blipFill>
        <p:spPr bwMode="auto">
          <a:xfrm>
            <a:off x="928612" y="3368888"/>
            <a:ext cx="2072685" cy="269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962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O5. Programa lineal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122" name="Picture 2" descr="AMPL">
            <a:extLst>
              <a:ext uri="{FF2B5EF4-FFF2-40B4-BE49-F238E27FC236}">
                <a16:creationId xmlns:a16="http://schemas.microsoft.com/office/drawing/2014/main" id="{934DEBFA-67B3-464A-B0FD-C1E8EC3AE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45" y="4083593"/>
            <a:ext cx="1639858" cy="16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A3BE81-C382-4A14-8DC4-4EE7007AD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14" y="1988392"/>
            <a:ext cx="4571986" cy="1590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E4063C-C869-4B98-9A2E-6BB98C9501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682" b="29685"/>
          <a:stretch/>
        </p:blipFill>
        <p:spPr>
          <a:xfrm>
            <a:off x="4812120" y="1609107"/>
            <a:ext cx="4054885" cy="525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88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Experimentación Numérica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8FF2725-6ABB-4B95-A299-45521FF515C3}"/>
              </a:ext>
            </a:extLst>
          </p:cNvPr>
          <p:cNvSpPr txBox="1"/>
          <p:nvPr/>
        </p:nvSpPr>
        <p:spPr>
          <a:xfrm>
            <a:off x="738340" y="1873044"/>
            <a:ext cx="766731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s-PE" sz="2000" b="1" dirty="0"/>
              <a:t>Tiempo de ejecución</a:t>
            </a:r>
          </a:p>
          <a:p>
            <a:pPr lvl="0">
              <a:lnSpc>
                <a:spcPct val="150000"/>
              </a:lnSpc>
            </a:pPr>
            <a:r>
              <a:rPr lang="es-PE" dirty="0"/>
              <a:t>- H0: el algoritmo genético tiene un tiempo de ejecución mayor o igual al programa lineal </a:t>
            </a:r>
          </a:p>
          <a:p>
            <a:pPr lvl="0">
              <a:lnSpc>
                <a:spcPct val="150000"/>
              </a:lnSpc>
            </a:pPr>
            <a:r>
              <a:rPr lang="es-PE" dirty="0"/>
              <a:t>- H1: el algoritmo genético tiene un menor tiempo de ejecución que el programa lineal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s-PE" sz="2000" b="1" dirty="0"/>
              <a:t>Grado de optimalidad</a:t>
            </a:r>
          </a:p>
          <a:p>
            <a:pPr lvl="0">
              <a:lnSpc>
                <a:spcPct val="150000"/>
              </a:lnSpc>
            </a:pPr>
            <a:r>
              <a:rPr lang="es-PE" dirty="0"/>
              <a:t>- H0: el algoritmo genético tiene un valor en el objetivo i menor o igual al programa lineal </a:t>
            </a:r>
          </a:p>
          <a:p>
            <a:pPr lvl="0">
              <a:lnSpc>
                <a:spcPct val="150000"/>
              </a:lnSpc>
            </a:pPr>
            <a:r>
              <a:rPr lang="es-PE" dirty="0"/>
              <a:t>- H1: el algoritmo genético tiene un valor en el objetivo i mayor que el programa lineal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182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Experimentación Numérica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43F88B-C6A5-40CC-A76B-7270D22A315F}"/>
              </a:ext>
            </a:extLst>
          </p:cNvPr>
          <p:cNvSpPr txBox="1"/>
          <p:nvPr/>
        </p:nvSpPr>
        <p:spPr>
          <a:xfrm>
            <a:off x="2667984" y="5362472"/>
            <a:ext cx="3808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2400" dirty="0"/>
              <a:t>Nivel de confianza </a:t>
            </a:r>
            <a:r>
              <a:rPr lang="en-US" sz="2400" dirty="0"/>
              <a:t>= 95%</a:t>
            </a:r>
          </a:p>
          <a:p>
            <a:pPr algn="ctr"/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significancia</a:t>
            </a:r>
            <a:r>
              <a:rPr lang="en-US" sz="2400" dirty="0"/>
              <a:t> = 0.05</a:t>
            </a:r>
          </a:p>
          <a:p>
            <a:pPr algn="ctr"/>
            <a:r>
              <a:rPr lang="en-US" sz="2400" dirty="0"/>
              <a:t>N</a:t>
            </a:r>
            <a:r>
              <a:rPr lang="es-PE" sz="2400" dirty="0" err="1"/>
              <a:t>úmero</a:t>
            </a:r>
            <a:r>
              <a:rPr lang="es-PE" sz="2400" dirty="0"/>
              <a:t> de repeticiones </a:t>
            </a:r>
            <a:r>
              <a:rPr lang="en-US" sz="2400" dirty="0"/>
              <a:t>= 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E08BB2-5D13-4A1E-8088-FB7CAFC4A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25" y="1893253"/>
            <a:ext cx="7621948" cy="335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33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Experimentación Numérica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B582A31-DCD8-4E1E-B9B2-E28F07114556}"/>
              </a:ext>
            </a:extLst>
          </p:cNvPr>
          <p:cNvSpPr txBox="1"/>
          <p:nvPr/>
        </p:nvSpPr>
        <p:spPr>
          <a:xfrm>
            <a:off x="500062" y="1952881"/>
            <a:ext cx="3622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Conjuntos de </a:t>
            </a:r>
            <a:r>
              <a:rPr lang="en-US" sz="2400" dirty="0" err="1"/>
              <a:t>datos</a:t>
            </a:r>
            <a:r>
              <a:rPr lang="en-US" sz="2400" dirty="0"/>
              <a:t> </a:t>
            </a:r>
            <a:r>
              <a:rPr lang="en-US" sz="2400" dirty="0" err="1"/>
              <a:t>generados</a:t>
            </a:r>
            <a:r>
              <a:rPr lang="en-US" sz="2400" dirty="0"/>
              <a:t> </a:t>
            </a:r>
            <a:r>
              <a:rPr lang="en-US" sz="2400" dirty="0" err="1"/>
              <a:t>aleatoriamente</a:t>
            </a:r>
            <a:endParaRPr lang="en-US" sz="2400" dirty="0"/>
          </a:p>
          <a:p>
            <a:r>
              <a:rPr lang="en-US" sz="2400" dirty="0"/>
              <a:t>- Conjuntos de </a:t>
            </a:r>
            <a:r>
              <a:rPr lang="en-US" sz="2400" dirty="0" err="1"/>
              <a:t>datos</a:t>
            </a:r>
            <a:r>
              <a:rPr lang="en-US" sz="2400" dirty="0"/>
              <a:t> </a:t>
            </a:r>
            <a:r>
              <a:rPr lang="en-US" sz="2400" dirty="0" err="1"/>
              <a:t>basados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un </a:t>
            </a:r>
            <a:r>
              <a:rPr lang="en-US" sz="2400" dirty="0" err="1"/>
              <a:t>caso</a:t>
            </a:r>
            <a:r>
              <a:rPr lang="en-US" sz="2400" dirty="0"/>
              <a:t> real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CA814F-2943-4A72-98ED-721FDDE55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/>
          <a:stretch/>
        </p:blipFill>
        <p:spPr>
          <a:xfrm>
            <a:off x="4572000" y="1813111"/>
            <a:ext cx="3622112" cy="4656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ADA5AE-F886-4A32-940F-3CAD4002A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3935883"/>
            <a:ext cx="3622113" cy="244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48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Experimentación Numérica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0CB212-F2C2-4354-A578-06E111D6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13" y="1883831"/>
            <a:ext cx="7058196" cy="437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30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O7. Interfaz de usuario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487CC1C-D4ED-46B1-9236-7923231C5D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62" t="1250" r="21744"/>
          <a:stretch/>
        </p:blipFill>
        <p:spPr>
          <a:xfrm>
            <a:off x="761384" y="1814936"/>
            <a:ext cx="3554056" cy="4195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D0A40-EBD5-484E-B643-8E3A08FA5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8" t="1259" r="8047"/>
          <a:stretch/>
        </p:blipFill>
        <p:spPr>
          <a:xfrm>
            <a:off x="4649888" y="1814936"/>
            <a:ext cx="3554057" cy="41950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8D7EA-3B1B-47F4-8DAC-AC2A15E950D9}"/>
              </a:ext>
            </a:extLst>
          </p:cNvPr>
          <p:cNvSpPr txBox="1"/>
          <p:nvPr/>
        </p:nvSpPr>
        <p:spPr>
          <a:xfrm>
            <a:off x="1304933" y="6199211"/>
            <a:ext cx="2466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Almacenes</a:t>
            </a:r>
            <a:r>
              <a:rPr lang="en-US" sz="2400" dirty="0"/>
              <a:t> INDECI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E8280-9F84-4BDD-B435-5A3C67C44C0E}"/>
              </a:ext>
            </a:extLst>
          </p:cNvPr>
          <p:cNvSpPr txBox="1"/>
          <p:nvPr/>
        </p:nvSpPr>
        <p:spPr>
          <a:xfrm>
            <a:off x="4411236" y="6199211"/>
            <a:ext cx="4031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Distritos</a:t>
            </a:r>
            <a:r>
              <a:rPr lang="en-US" sz="2400" dirty="0"/>
              <a:t> </a:t>
            </a:r>
            <a:r>
              <a:rPr lang="en-US" sz="2400" dirty="0" err="1"/>
              <a:t>afectados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heladas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7413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177"/>
          </a:xfrm>
        </p:spPr>
        <p:txBody>
          <a:bodyPr>
            <a:normAutofit fontScale="70000" lnSpcReduction="20000"/>
          </a:bodyPr>
          <a:lstStyle/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chemeClr val="accent1">
                    <a:lumMod val="75000"/>
                  </a:schemeClr>
                </a:solidFill>
              </a:rPr>
              <a:t>Definir la </a:t>
            </a:r>
            <a:r>
              <a:rPr lang="es-PE" b="1" dirty="0">
                <a:solidFill>
                  <a:schemeClr val="accent1">
                    <a:lumMod val="75000"/>
                  </a:schemeClr>
                </a:solidFill>
              </a:rPr>
              <a:t>formulación</a:t>
            </a:r>
            <a:r>
              <a:rPr lang="es-PE" dirty="0">
                <a:solidFill>
                  <a:schemeClr val="accent1">
                    <a:lumMod val="75000"/>
                  </a:schemeClr>
                </a:solidFill>
              </a:rPr>
              <a:t> de la función objetivo, restricciones, variables de decisión y parámetros del problema de distribución de ayuda humanitaria.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chemeClr val="accent1">
                    <a:lumMod val="75000"/>
                  </a:schemeClr>
                </a:solidFill>
              </a:rPr>
              <a:t>Definir las </a:t>
            </a:r>
            <a:r>
              <a:rPr lang="es-PE" b="1" dirty="0">
                <a:solidFill>
                  <a:schemeClr val="accent1">
                    <a:lumMod val="75000"/>
                  </a:schemeClr>
                </a:solidFill>
              </a:rPr>
              <a:t>estructuras</a:t>
            </a:r>
            <a:r>
              <a:rPr lang="es-PE" dirty="0">
                <a:solidFill>
                  <a:schemeClr val="accent1">
                    <a:lumMod val="75000"/>
                  </a:schemeClr>
                </a:solidFill>
              </a:rPr>
              <a:t> que soporten los datos y el algoritmo para la resolución del problema de distribución de ayuda humanitaria.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chemeClr val="accent1">
                    <a:lumMod val="75000"/>
                  </a:schemeClr>
                </a:solidFill>
              </a:rPr>
              <a:t>Definir y diseñar la </a:t>
            </a:r>
            <a:r>
              <a:rPr lang="es-PE" b="1" dirty="0">
                <a:solidFill>
                  <a:schemeClr val="accent1">
                    <a:lumMod val="75000"/>
                  </a:schemeClr>
                </a:solidFill>
              </a:rPr>
              <a:t>función de aptitud </a:t>
            </a:r>
            <a:r>
              <a:rPr lang="es-PE" dirty="0">
                <a:solidFill>
                  <a:schemeClr val="accent1">
                    <a:lumMod val="75000"/>
                  </a:schemeClr>
                </a:solidFill>
              </a:rPr>
              <a:t>y </a:t>
            </a:r>
            <a:r>
              <a:rPr lang="es-PE" b="1" dirty="0">
                <a:solidFill>
                  <a:schemeClr val="accent1">
                    <a:lumMod val="75000"/>
                  </a:schemeClr>
                </a:solidFill>
              </a:rPr>
              <a:t>operadores</a:t>
            </a:r>
            <a:r>
              <a:rPr lang="es-PE" dirty="0">
                <a:solidFill>
                  <a:schemeClr val="accent1">
                    <a:lumMod val="75000"/>
                  </a:schemeClr>
                </a:solidFill>
              </a:rPr>
              <a:t> del algoritmo genético.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chemeClr val="accent1">
                    <a:lumMod val="75000"/>
                  </a:schemeClr>
                </a:solidFill>
              </a:rPr>
              <a:t>Implementar el </a:t>
            </a:r>
            <a:r>
              <a:rPr lang="es-PE" b="1" dirty="0">
                <a:solidFill>
                  <a:schemeClr val="accent1">
                    <a:lumMod val="75000"/>
                  </a:schemeClr>
                </a:solidFill>
              </a:rPr>
              <a:t>algoritmo genético </a:t>
            </a:r>
            <a:r>
              <a:rPr lang="es-PE" dirty="0">
                <a:solidFill>
                  <a:schemeClr val="accent1">
                    <a:lumMod val="75000"/>
                  </a:schemeClr>
                </a:solidFill>
              </a:rPr>
              <a:t>para la resolución del problema de distribución de ayuda humanitaria.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chemeClr val="accent1">
                    <a:lumMod val="75000"/>
                  </a:schemeClr>
                </a:solidFill>
              </a:rPr>
              <a:t>Diseñar e implementar un </a:t>
            </a:r>
            <a:r>
              <a:rPr lang="es-PE" b="1" dirty="0">
                <a:solidFill>
                  <a:schemeClr val="accent1">
                    <a:lumMod val="75000"/>
                  </a:schemeClr>
                </a:solidFill>
              </a:rPr>
              <a:t>programa lineal </a:t>
            </a:r>
            <a:r>
              <a:rPr lang="es-PE" dirty="0">
                <a:solidFill>
                  <a:schemeClr val="accent1">
                    <a:lumMod val="75000"/>
                  </a:schemeClr>
                </a:solidFill>
              </a:rPr>
              <a:t>a partir de la formulación del problema de optimización.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chemeClr val="accent1">
                    <a:lumMod val="75000"/>
                  </a:schemeClr>
                </a:solidFill>
              </a:rPr>
              <a:t>Diseñar y desarrollar la </a:t>
            </a:r>
            <a:r>
              <a:rPr lang="es-PE" b="1" dirty="0">
                <a:solidFill>
                  <a:schemeClr val="accent1">
                    <a:lumMod val="75000"/>
                  </a:schemeClr>
                </a:solidFill>
              </a:rPr>
              <a:t>experimentación numérica </a:t>
            </a:r>
            <a:r>
              <a:rPr lang="es-PE" dirty="0">
                <a:solidFill>
                  <a:schemeClr val="accent1">
                    <a:lumMod val="75000"/>
                  </a:schemeClr>
                </a:solidFill>
              </a:rPr>
              <a:t>para comparar el desempeño del algoritmo genético con el método de programación lineal.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chemeClr val="accent1">
                    <a:lumMod val="75000"/>
                  </a:schemeClr>
                </a:solidFill>
              </a:rPr>
              <a:t>Desarrollar la </a:t>
            </a:r>
            <a:r>
              <a:rPr lang="es-PE" b="1" dirty="0">
                <a:solidFill>
                  <a:schemeClr val="accent1">
                    <a:lumMod val="75000"/>
                  </a:schemeClr>
                </a:solidFill>
              </a:rPr>
              <a:t>interfaz de usuario </a:t>
            </a:r>
            <a:r>
              <a:rPr lang="es-PE" dirty="0">
                <a:solidFill>
                  <a:schemeClr val="accent1">
                    <a:lumMod val="75000"/>
                  </a:schemeClr>
                </a:solidFill>
              </a:rPr>
              <a:t>para la ejecución y visualización de los algoritmos de optimización.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27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1918742"/>
            <a:ext cx="7886700" cy="4304258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Balcik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B., Beamon, B. M.,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Krejci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C. C.,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Muramatsu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K. M. and Ramirez, M. (2010). Coordination in humanitarian relief chains: Practices, challenges and opportunities</a:t>
            </a:r>
          </a:p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Caunhyea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A. M.,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Niea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X. and Pokharel, S. (2012). Optimization models in emergency logistics: A literature review</a:t>
            </a:r>
          </a:p>
          <a:p>
            <a:pPr algn="just">
              <a:lnSpc>
                <a:spcPct val="100000"/>
              </a:lnSpc>
            </a:pPr>
            <a:r>
              <a:rPr lang="es-PE" sz="2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lark, A. and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Culkin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B. (2013). A Network Transshipment Model for Planning Humanitarian Relief Operations after a Natural Disaster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Gen, M.,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Altiparmak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F., &amp; Lin, L. (2006). A genetic algorithm for two-stage transportation problem using priority-based encoding. OR Spectrum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INDECI (2008).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Compendio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estadístico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prevención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y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desastres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2007</a:t>
            </a:r>
          </a:p>
          <a:p>
            <a:pPr algn="just">
              <a:lnSpc>
                <a:spcPct val="100000"/>
              </a:lnSpc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Presidencia del Consejo de Ministros, Secretaría de Gestión del Riesgo de Desastres (2017). Plan Multisectorial ante Heladas y Friaje 2017</a:t>
            </a:r>
          </a:p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Vitoriano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B.,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Ortuño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M., Tirado, G. and Montero, J. (2011). A multi-criteria optimization model for humanitarian aid distribution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79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66B99D-3059-4D48-BF9B-3F28F7AD0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903" y="651028"/>
            <a:ext cx="8138193" cy="555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17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434 mil 614</a:t>
            </a:r>
            <a:r>
              <a:rPr lang="es-ES" dirty="0"/>
              <a:t> personas damnificadas</a:t>
            </a:r>
          </a:p>
          <a:p>
            <a:r>
              <a:rPr lang="es-ES" dirty="0"/>
              <a:t>221 mil 60 personas afectadas</a:t>
            </a:r>
          </a:p>
          <a:p>
            <a:r>
              <a:rPr lang="es-ES" dirty="0"/>
              <a:t>596 fallecidos</a:t>
            </a:r>
          </a:p>
          <a:p>
            <a:r>
              <a:rPr lang="es-ES" dirty="0"/>
              <a:t>93 mil 708 viviendas destruidas o inhabitables</a:t>
            </a:r>
          </a:p>
          <a:p>
            <a:r>
              <a:rPr lang="es-ES" dirty="0"/>
              <a:t>Pérdidas millonarias en daños materiales, infraestructura educativa, de salud, transportes, agricultura, entre otros</a:t>
            </a:r>
          </a:p>
          <a:p>
            <a:r>
              <a:rPr lang="es-ES" dirty="0"/>
              <a:t>Movilización de un aproximado de </a:t>
            </a:r>
            <a:r>
              <a:rPr lang="es-ES" b="1" dirty="0"/>
              <a:t>15 mil toneladas </a:t>
            </a:r>
            <a:r>
              <a:rPr lang="es-ES" dirty="0"/>
              <a:t>de ayuda humanitaria. 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El terremoto de Pisco (2007)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857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055D8D-D8A0-466C-83DA-A7E85558B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777" y="3429000"/>
            <a:ext cx="4392012" cy="1656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F9AA8B-4E2F-4101-80A8-9C6C04F59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4" y="826572"/>
            <a:ext cx="4461565" cy="2366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886D8A-CFA0-4AD1-9CBA-5494C1F80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962" y="447702"/>
            <a:ext cx="3996814" cy="2290355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350CCDEF-B02B-4E73-8360-4D98D20F3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962" y="3429000"/>
            <a:ext cx="3996814" cy="233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17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6FC954-AD1E-4FF3-BFA2-8668A7BA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48" y="344557"/>
            <a:ext cx="4771103" cy="1071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DD1455-48D6-4E8B-BA90-36D75E29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449" y="1658980"/>
            <a:ext cx="4771102" cy="22126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1796DB-587B-444D-B980-D0E945642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5" y="4355721"/>
            <a:ext cx="4173794" cy="21040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1DB593-43B2-44CF-9906-55397C51A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429" y="3878131"/>
            <a:ext cx="3521134" cy="264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3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553F53-3F40-454F-B0F3-BE4225B8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9" y="707922"/>
            <a:ext cx="5233084" cy="4948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8D6A4-EA33-4559-8832-0A80FBC32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290733"/>
            <a:ext cx="3885691" cy="2284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0FC796-4048-49FB-9E09-7EACAE61F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868" y="556292"/>
            <a:ext cx="2071688" cy="1595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59A0CA-03ED-41D2-A2FF-C0CB24F74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286" y="2151308"/>
            <a:ext cx="3012882" cy="107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71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23254-6BFB-4C33-9DF9-50314231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2" y="581541"/>
            <a:ext cx="5430100" cy="1726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6073CC-5DFF-4DBD-BBBD-0798BDE57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35" y="2614152"/>
            <a:ext cx="3709745" cy="3871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C42B75-A8A7-4CF3-A6D3-EB5FD97160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86"/>
          <a:stretch/>
        </p:blipFill>
        <p:spPr>
          <a:xfrm>
            <a:off x="5732442" y="839638"/>
            <a:ext cx="3055219" cy="1992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E4356A-FDE5-4D13-872C-681C9ED49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021" y="3119283"/>
            <a:ext cx="3669920" cy="31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52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C6C041-599B-46AE-A342-BFE2E4989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80" y="679655"/>
            <a:ext cx="4412830" cy="1392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62062F-24A3-4B4A-A56A-9BF3AA9CB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62" y="2519588"/>
            <a:ext cx="4402573" cy="909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118277-19CF-4A78-86DB-EF303595C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80" y="3668114"/>
            <a:ext cx="4431890" cy="2235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B12A1-816F-40B8-A1D1-FB351C7A2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482" y="810005"/>
            <a:ext cx="3904983" cy="2029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F4A7E1-08C7-42AC-AE57-7285182FE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8698" y="2917878"/>
            <a:ext cx="3950754" cy="562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2F0CFD-6DC7-40CE-B539-4B01FD9C0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8698" y="3628857"/>
            <a:ext cx="3966288" cy="25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89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ABA73B-2E09-4C62-948D-9A7244891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22" y="545286"/>
            <a:ext cx="7496755" cy="480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34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E49750-51BB-4F6C-A481-37E8440E2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15" y="737419"/>
            <a:ext cx="4084811" cy="5383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1E1D56-04BC-4D47-ACD0-296BDC36F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26" y="832362"/>
            <a:ext cx="4461443" cy="1785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C9184-C006-4685-A9E3-B1C65F40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126" y="2712782"/>
            <a:ext cx="4277032" cy="197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61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78BCB-ADCA-4E57-AAAB-EBF574CA5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67" y="353961"/>
            <a:ext cx="7326053" cy="58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27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DE0C0FF-E903-4C9A-BF21-2812B99ED181}"/>
              </a:ext>
            </a:extLst>
          </p:cNvPr>
          <p:cNvSpPr/>
          <p:nvPr/>
        </p:nvSpPr>
        <p:spPr>
          <a:xfrm>
            <a:off x="1563329" y="1629697"/>
            <a:ext cx="766916" cy="744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C8BC4A5-388B-4F65-835B-E31051B66287}"/>
              </a:ext>
            </a:extLst>
          </p:cNvPr>
          <p:cNvSpPr/>
          <p:nvPr/>
        </p:nvSpPr>
        <p:spPr>
          <a:xfrm>
            <a:off x="1563329" y="3802626"/>
            <a:ext cx="766916" cy="744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39C3B4-9589-426B-AED4-8377BAB92CE1}"/>
              </a:ext>
            </a:extLst>
          </p:cNvPr>
          <p:cNvSpPr/>
          <p:nvPr/>
        </p:nvSpPr>
        <p:spPr>
          <a:xfrm>
            <a:off x="7305367" y="1516626"/>
            <a:ext cx="766916" cy="744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9E4F8A-C4EB-40D3-A270-C839847A1F20}"/>
              </a:ext>
            </a:extLst>
          </p:cNvPr>
          <p:cNvSpPr/>
          <p:nvPr/>
        </p:nvSpPr>
        <p:spPr>
          <a:xfrm>
            <a:off x="7305367" y="4175022"/>
            <a:ext cx="766916" cy="744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897DB0-D195-4BF3-B874-4FB750AE7F0C}"/>
              </a:ext>
            </a:extLst>
          </p:cNvPr>
          <p:cNvSpPr/>
          <p:nvPr/>
        </p:nvSpPr>
        <p:spPr>
          <a:xfrm>
            <a:off x="3556820" y="2171700"/>
            <a:ext cx="766916" cy="74479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7381B2-EADB-4D0C-A8BA-84A382C0BAED}"/>
              </a:ext>
            </a:extLst>
          </p:cNvPr>
          <p:cNvSpPr/>
          <p:nvPr/>
        </p:nvSpPr>
        <p:spPr>
          <a:xfrm>
            <a:off x="3556820" y="3569111"/>
            <a:ext cx="766916" cy="74479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E923E5-85C0-4FB6-9DEA-842937EC556F}"/>
              </a:ext>
            </a:extLst>
          </p:cNvPr>
          <p:cNvSpPr/>
          <p:nvPr/>
        </p:nvSpPr>
        <p:spPr>
          <a:xfrm>
            <a:off x="5311876" y="2171700"/>
            <a:ext cx="766916" cy="74479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808210-0C19-4BF7-98B8-962B80DF6E3A}"/>
              </a:ext>
            </a:extLst>
          </p:cNvPr>
          <p:cNvSpPr/>
          <p:nvPr/>
        </p:nvSpPr>
        <p:spPr>
          <a:xfrm>
            <a:off x="5311876" y="3593078"/>
            <a:ext cx="766916" cy="74479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725B0B-308E-49A8-BE95-974202309736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>
            <a:off x="2330245" y="2002094"/>
            <a:ext cx="1226575" cy="5420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729CB8-1EF1-43B8-ABDB-435220B23D78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2330245" y="3941507"/>
            <a:ext cx="1272049" cy="2335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E710359-C282-4DE3-A090-89C61FDA998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323736" y="2544097"/>
            <a:ext cx="9881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58A669-873F-4DA2-909A-FAAEDD8FE313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4323736" y="3941508"/>
            <a:ext cx="988140" cy="239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652AD74-FE1C-4B4A-B3ED-5B7FB7360EBC}"/>
              </a:ext>
            </a:extLst>
          </p:cNvPr>
          <p:cNvCxnSpPr>
            <a:cxnSpLocks/>
            <a:stCxn id="9" idx="6"/>
            <a:endCxn id="5" idx="2"/>
          </p:cNvCxnSpPr>
          <p:nvPr/>
        </p:nvCxnSpPr>
        <p:spPr>
          <a:xfrm flipV="1">
            <a:off x="6078792" y="1889023"/>
            <a:ext cx="1226575" cy="6550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C8E3AE-3CC2-415B-82B7-1E47F91F442E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6078792" y="3965475"/>
            <a:ext cx="1338887" cy="31861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C9A9F0-A965-4701-8022-F0D0BF6F13FE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4211424" y="2807421"/>
            <a:ext cx="1212764" cy="8947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F5D827-C16E-486E-9EED-586AB398B229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4211424" y="2807421"/>
            <a:ext cx="1212764" cy="87076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52434B-0791-4844-B426-E0D9E5FC843E}"/>
              </a:ext>
            </a:extLst>
          </p:cNvPr>
          <p:cNvCxnSpPr>
            <a:cxnSpLocks/>
            <a:stCxn id="9" idx="5"/>
            <a:endCxn id="6" idx="1"/>
          </p:cNvCxnSpPr>
          <p:nvPr/>
        </p:nvCxnSpPr>
        <p:spPr>
          <a:xfrm>
            <a:off x="5966480" y="2807421"/>
            <a:ext cx="1451199" cy="14766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187F59-1D79-4655-AB39-6A09DA193490}"/>
              </a:ext>
            </a:extLst>
          </p:cNvPr>
          <p:cNvCxnSpPr>
            <a:cxnSpLocks/>
            <a:stCxn id="10" idx="7"/>
            <a:endCxn id="5" idx="3"/>
          </p:cNvCxnSpPr>
          <p:nvPr/>
        </p:nvCxnSpPr>
        <p:spPr>
          <a:xfrm flipV="1">
            <a:off x="5966480" y="2152347"/>
            <a:ext cx="1451199" cy="15498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8636A6-39E2-4702-A940-848B94A7A941}"/>
              </a:ext>
            </a:extLst>
          </p:cNvPr>
          <p:cNvCxnSpPr>
            <a:cxnSpLocks/>
            <a:stCxn id="2" idx="5"/>
            <a:endCxn id="8" idx="1"/>
          </p:cNvCxnSpPr>
          <p:nvPr/>
        </p:nvCxnSpPr>
        <p:spPr>
          <a:xfrm>
            <a:off x="2217933" y="2265418"/>
            <a:ext cx="1451199" cy="14127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FCE73B2-8558-4D88-AA9F-E683D1B87B19}"/>
              </a:ext>
            </a:extLst>
          </p:cNvPr>
          <p:cNvCxnSpPr>
            <a:cxnSpLocks/>
            <a:stCxn id="4" idx="7"/>
            <a:endCxn id="7" idx="3"/>
          </p:cNvCxnSpPr>
          <p:nvPr/>
        </p:nvCxnSpPr>
        <p:spPr>
          <a:xfrm flipV="1">
            <a:off x="2217933" y="2807421"/>
            <a:ext cx="1451199" cy="11042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0836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ECCDDCE-3CFB-4C6E-B842-2DA26F36D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906" y="1886633"/>
            <a:ext cx="6654745" cy="45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27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2523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 </a:t>
            </a:r>
            <a:r>
              <a:rPr lang="es-PE" sz="2400" i="1" dirty="0"/>
              <a:t>“Las </a:t>
            </a:r>
            <a:r>
              <a:rPr lang="es-PE" sz="2400" b="1" i="1" dirty="0"/>
              <a:t>necesidades diferenciadas </a:t>
            </a:r>
            <a:r>
              <a:rPr lang="es-PE" sz="2400" i="1" dirty="0"/>
              <a:t>entre los damnificados de la costa y de la sierra resultaron evidentes durante la fase de emergencia: mientras los primeros esperaban ayuda en alimentos, abrigo y techo, los segundos solicitaban principalmente herramientas manuales para reconstruir sus canales de regadío colapsado. (INDECI, 2008)”</a:t>
            </a:r>
            <a:endParaRPr lang="en-US" sz="2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El terremoto de Pisco (2007)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A2DDC9E-8BE6-40C6-BEB2-8E410882FA89}"/>
              </a:ext>
            </a:extLst>
          </p:cNvPr>
          <p:cNvSpPr txBox="1">
            <a:spLocks/>
          </p:cNvSpPr>
          <p:nvPr/>
        </p:nvSpPr>
        <p:spPr>
          <a:xfrm>
            <a:off x="628650" y="4282792"/>
            <a:ext cx="7886700" cy="2252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PE" sz="2400" i="1" dirty="0"/>
              <a:t>“La gente se queja de que </a:t>
            </a:r>
            <a:r>
              <a:rPr lang="es-PE" sz="2400" b="1" i="1" dirty="0"/>
              <a:t>no está llegando la ayuda</a:t>
            </a:r>
            <a:r>
              <a:rPr lang="es-PE" sz="2400" i="1" dirty="0"/>
              <a:t>, por eso no hay seguridad. Lo contado por el director de un hospital de Chincha parece confirmar su dicho. Según el médico Jorge </a:t>
            </a:r>
            <a:r>
              <a:rPr lang="es-PE" sz="2400" i="1" dirty="0" err="1"/>
              <a:t>Parrera</a:t>
            </a:r>
            <a:r>
              <a:rPr lang="es-PE" sz="2400" i="1" dirty="0"/>
              <a:t>, el centro de salud que dirige fue atacado por varios civiles que pensaban que ahí se estaban guardando los alimentos que debían ser distribuidos. (La Jornada, 2007)”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7455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ECCDDCE-3CFB-4C6E-B842-2DA26F36D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906" y="1886633"/>
            <a:ext cx="6654745" cy="45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451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ECCDDCE-3CFB-4C6E-B842-2DA26F36D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906" y="1886633"/>
            <a:ext cx="6654745" cy="45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74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5FFD3F-5FE0-42A3-A8A6-B628E5946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175" y="2243931"/>
            <a:ext cx="4819650" cy="3514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9282F6-2B3A-47DB-9EAD-997BBC5A2608}"/>
              </a:ext>
            </a:extLst>
          </p:cNvPr>
          <p:cNvSpPr txBox="1"/>
          <p:nvPr/>
        </p:nvSpPr>
        <p:spPr>
          <a:xfrm>
            <a:off x="2363703" y="5942566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Optimización </a:t>
            </a:r>
            <a:r>
              <a:rPr lang="es-PE" dirty="0" err="1"/>
              <a:t>Multiobjetivo</a:t>
            </a:r>
            <a:r>
              <a:rPr lang="es-PE" dirty="0"/>
              <a:t>: Frente de Pareto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64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E9758A-2F12-4903-A846-173D165E5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4728"/>
            <a:ext cx="7886700" cy="4351338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s-PE" dirty="0"/>
              <a:t>Construir la instancia del problema de distribución de ayuda humanitaria basada en un escenario real.</a:t>
            </a:r>
            <a:endParaRPr lang="en-US" dirty="0"/>
          </a:p>
          <a:p>
            <a:pPr lvl="0"/>
            <a:r>
              <a:rPr lang="es-PE" dirty="0"/>
              <a:t>Definir la formulación de la función objetivo, restricciones, variables de decisión y parámetros del problema de distribución de ayuda humanitaria </a:t>
            </a:r>
            <a:endParaRPr lang="en-US" dirty="0"/>
          </a:p>
          <a:p>
            <a:pPr lvl="0"/>
            <a:r>
              <a:rPr lang="es-PE" dirty="0"/>
              <a:t>Definir y diseñar las estructuras de datos, función de aptitud y operadores del algoritmo genético.</a:t>
            </a:r>
            <a:endParaRPr lang="en-US" dirty="0"/>
          </a:p>
          <a:p>
            <a:pPr lvl="0"/>
            <a:r>
              <a:rPr lang="es-PE" dirty="0"/>
              <a:t>Implementar el algoritmo genético para la resolución del problema de distribución de ayuda humanitaria.</a:t>
            </a:r>
            <a:endParaRPr lang="en-US" dirty="0"/>
          </a:p>
          <a:p>
            <a:pPr lvl="0"/>
            <a:r>
              <a:rPr lang="es-PE" dirty="0"/>
              <a:t>Diseñar e implementar un programa lineal a partir de la formulación del problema de optimización.</a:t>
            </a:r>
            <a:endParaRPr lang="en-US" dirty="0"/>
          </a:p>
          <a:p>
            <a:pPr lvl="0"/>
            <a:r>
              <a:rPr lang="es-PE" dirty="0"/>
              <a:t>Diseñar y desarrollar la experimentación numérica para comparar el desempeño del algoritmo genético con el método de programación lineal.</a:t>
            </a:r>
            <a:endParaRPr lang="en-US" dirty="0"/>
          </a:p>
          <a:p>
            <a:pPr lvl="0"/>
            <a:r>
              <a:rPr lang="es-PE" dirty="0"/>
              <a:t>Desarrollar la interfaz de usuario para la ejecución y visualización de los algoritmos de optimización.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16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340315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340315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340315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393589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393589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1385306" y="223836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60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4039467" y="219330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D181A-324E-4D47-8DE4-7BCA927E79AD}"/>
              </a:ext>
            </a:extLst>
          </p:cNvPr>
          <p:cNvSpPr txBox="1"/>
          <p:nvPr/>
        </p:nvSpPr>
        <p:spPr>
          <a:xfrm>
            <a:off x="6856238" y="474699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1043791" y="5212054"/>
            <a:ext cx="42091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Horizonte de </a:t>
            </a:r>
            <a:r>
              <a:rPr lang="en-US" sz="2800" dirty="0" err="1"/>
              <a:t>tiempo</a:t>
            </a:r>
            <a:r>
              <a:rPr lang="en-US" sz="2800" dirty="0"/>
              <a:t>: 3 </a:t>
            </a:r>
            <a:r>
              <a:rPr lang="en-US" sz="2800" dirty="0" err="1"/>
              <a:t>días</a:t>
            </a:r>
            <a:endParaRPr lang="en-US" sz="2800" dirty="0"/>
          </a:p>
          <a:p>
            <a:r>
              <a:rPr lang="en-US" sz="2800" dirty="0" err="1"/>
              <a:t>Veh</a:t>
            </a:r>
            <a:r>
              <a:rPr lang="es-PE" sz="2800" dirty="0" err="1"/>
              <a:t>ículos</a:t>
            </a:r>
            <a:r>
              <a:rPr lang="es-PE" sz="2800" dirty="0"/>
              <a:t> disponibles</a:t>
            </a:r>
            <a:r>
              <a:rPr lang="en-US" sz="2800" dirty="0"/>
              <a:t>: 8</a:t>
            </a:r>
          </a:p>
        </p:txBody>
      </p:sp>
    </p:spTree>
    <p:extLst>
      <p:ext uri="{BB962C8B-B14F-4D97-AF65-F5344CB8AC3E}">
        <p14:creationId xmlns:p14="http://schemas.microsoft.com/office/powerpoint/2010/main" val="34608099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6EDE3F-C74E-48F5-B34D-A107D1ECE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5940"/>
              </p:ext>
            </p:extLst>
          </p:nvPr>
        </p:nvGraphicFramePr>
        <p:xfrm>
          <a:off x="1089329" y="307672"/>
          <a:ext cx="717207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572">
                  <a:extLst>
                    <a:ext uri="{9D8B030D-6E8A-4147-A177-3AD203B41FA5}">
                      <a16:colId xmlns:a16="http://schemas.microsoft.com/office/drawing/2014/main" val="366482538"/>
                    </a:ext>
                  </a:extLst>
                </a:gridCol>
                <a:gridCol w="1089329">
                  <a:extLst>
                    <a:ext uri="{9D8B030D-6E8A-4147-A177-3AD203B41FA5}">
                      <a16:colId xmlns:a16="http://schemas.microsoft.com/office/drawing/2014/main" val="3931375500"/>
                    </a:ext>
                  </a:extLst>
                </a:gridCol>
                <a:gridCol w="1240403">
                  <a:extLst>
                    <a:ext uri="{9D8B030D-6E8A-4147-A177-3AD203B41FA5}">
                      <a16:colId xmlns:a16="http://schemas.microsoft.com/office/drawing/2014/main" val="2596396965"/>
                    </a:ext>
                  </a:extLst>
                </a:gridCol>
                <a:gridCol w="818984">
                  <a:extLst>
                    <a:ext uri="{9D8B030D-6E8A-4147-A177-3AD203B41FA5}">
                      <a16:colId xmlns:a16="http://schemas.microsoft.com/office/drawing/2014/main" val="1923462303"/>
                    </a:ext>
                  </a:extLst>
                </a:gridCol>
                <a:gridCol w="1049573">
                  <a:extLst>
                    <a:ext uri="{9D8B030D-6E8A-4147-A177-3AD203B41FA5}">
                      <a16:colId xmlns:a16="http://schemas.microsoft.com/office/drawing/2014/main" val="444516032"/>
                    </a:ext>
                  </a:extLst>
                </a:gridCol>
                <a:gridCol w="1924215">
                  <a:extLst>
                    <a:ext uri="{9D8B030D-6E8A-4147-A177-3AD203B41FA5}">
                      <a16:colId xmlns:a16="http://schemas.microsoft.com/office/drawing/2014/main" val="3275168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VEH</a:t>
                      </a:r>
                      <a:r>
                        <a:rPr lang="es-PE" dirty="0"/>
                        <a:t>ÍCULO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TIEMPO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TRANSPORTAR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660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50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47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31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00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98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35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8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4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7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45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03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65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2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06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317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689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2530294" y="361126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60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1460578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4039467" y="3003067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3321542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2530294" y="361126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3330004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40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2893404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370" y="2547463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¿Cómo distribuir la ayuda de forma más eficiente?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6165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3: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40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18807730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3: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BF9754-B75A-4CAB-B477-69C6296E8E43}"/>
              </a:ext>
            </a:extLst>
          </p:cNvPr>
          <p:cNvSpPr txBox="1"/>
          <p:nvPr/>
        </p:nvSpPr>
        <p:spPr>
          <a:xfrm>
            <a:off x="6856237" y="538443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2108967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Aplicación y resultados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739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71A339-E875-489F-87F7-4A672FF90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121" y="1690689"/>
            <a:ext cx="6654745" cy="45622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0581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C1D179-EFE5-49D5-8682-97DCA3C69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175" y="1825625"/>
            <a:ext cx="6811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148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0702"/>
            <a:ext cx="7886700" cy="4351338"/>
          </a:xfrm>
        </p:spPr>
        <p:txBody>
          <a:bodyPr>
            <a:normAutofit/>
          </a:bodyPr>
          <a:lstStyle/>
          <a:p>
            <a:r>
              <a:rPr lang="es-ES" dirty="0"/>
              <a:t>17 almacenes</a:t>
            </a:r>
          </a:p>
          <a:p>
            <a:r>
              <a:rPr lang="es-ES" dirty="0"/>
              <a:t>53 tambos</a:t>
            </a:r>
          </a:p>
          <a:p>
            <a:r>
              <a:rPr lang="es-ES" dirty="0"/>
              <a:t>107 aristas</a:t>
            </a:r>
          </a:p>
          <a:p>
            <a:r>
              <a:rPr lang="es-ES" dirty="0"/>
              <a:t>4 ítems (kit de alimentos, kit de abrigo, kit </a:t>
            </a:r>
            <a:r>
              <a:rPr lang="es-ES" dirty="0" err="1"/>
              <a:t>agrorural</a:t>
            </a:r>
            <a:r>
              <a:rPr lang="es-ES" dirty="0"/>
              <a:t>, kit vivienda)</a:t>
            </a:r>
          </a:p>
          <a:p>
            <a:r>
              <a:rPr lang="es-ES" dirty="0"/>
              <a:t>3 tipos de vehículos</a:t>
            </a:r>
          </a:p>
          <a:p>
            <a:r>
              <a:rPr lang="es-ES" dirty="0"/>
              <a:t>Horizonte de 20 días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Ejecución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633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2368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s-ES" dirty="0"/>
              <a:t>Lenguaje de modelado: AMPL</a:t>
            </a:r>
          </a:p>
          <a:p>
            <a:r>
              <a:rPr lang="es-ES" dirty="0" err="1"/>
              <a:t>Solver</a:t>
            </a:r>
            <a:r>
              <a:rPr lang="es-ES" dirty="0"/>
              <a:t>: GNU Linear </a:t>
            </a:r>
            <a:r>
              <a:rPr lang="es-ES" dirty="0" err="1"/>
              <a:t>Programming</a:t>
            </a:r>
            <a:r>
              <a:rPr lang="es-ES" dirty="0"/>
              <a:t> Kit (GLPK)</a:t>
            </a:r>
          </a:p>
          <a:p>
            <a:r>
              <a:rPr lang="es-PE" dirty="0"/>
              <a:t>Procesador: Intel® Core™ i7-4510U CPU @2.00GHz 2.60GHz</a:t>
            </a:r>
          </a:p>
          <a:p>
            <a:r>
              <a:rPr lang="es-PE" dirty="0"/>
              <a:t>RAM: 8.00 GB</a:t>
            </a:r>
          </a:p>
          <a:p>
            <a:r>
              <a:rPr lang="es-PE" dirty="0"/>
              <a:t>45,465 variables</a:t>
            </a:r>
          </a:p>
          <a:p>
            <a:r>
              <a:rPr lang="es-PE" dirty="0"/>
              <a:t>25,666 restricciones</a:t>
            </a:r>
          </a:p>
          <a:p>
            <a:r>
              <a:rPr lang="es-PE" dirty="0"/>
              <a:t>Tiempo de ejecución: 109.9 segundos</a:t>
            </a:r>
          </a:p>
          <a:p>
            <a:r>
              <a:rPr lang="es-PE" dirty="0"/>
              <a:t>Memoria usada: 88.7 MB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Ejecución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9015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D6453-04BC-460E-AB15-E1D6FE0434CA}"/>
              </a:ext>
            </a:extLst>
          </p:cNvPr>
          <p:cNvSpPr txBox="1"/>
          <p:nvPr/>
        </p:nvSpPr>
        <p:spPr>
          <a:xfrm>
            <a:off x="385931" y="6044052"/>
            <a:ext cx="875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Reducci</a:t>
            </a:r>
            <a:r>
              <a:rPr lang="es-PE" dirty="0" err="1"/>
              <a:t>ón</a:t>
            </a:r>
            <a:r>
              <a:rPr lang="es-PE" dirty="0"/>
              <a:t> de la demanda insatisfecha a lo largo de los días asignados para la distribución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D6F4B-702B-4202-9ABB-518D99F54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13"/>
          <a:stretch/>
        </p:blipFill>
        <p:spPr>
          <a:xfrm>
            <a:off x="1061889" y="1723383"/>
            <a:ext cx="7020221" cy="398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250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D6453-04BC-460E-AB15-E1D6FE0434CA}"/>
              </a:ext>
            </a:extLst>
          </p:cNvPr>
          <p:cNvSpPr txBox="1"/>
          <p:nvPr/>
        </p:nvSpPr>
        <p:spPr>
          <a:xfrm>
            <a:off x="1179409" y="6239977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Distribuci</a:t>
            </a:r>
            <a:r>
              <a:rPr lang="es-PE" dirty="0" err="1"/>
              <a:t>ón</a:t>
            </a:r>
            <a:r>
              <a:rPr lang="es-PE" dirty="0"/>
              <a:t> de días necesarios para entregar toda la cantidad de kits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C06399-B294-4E5F-AB61-372AEA8E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996" y="1716832"/>
            <a:ext cx="3417406" cy="2296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A51D38-22AE-491A-80F4-0BB4AE36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88" y="1711910"/>
            <a:ext cx="3396692" cy="230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71F31-3281-4953-8208-27544C834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96" y="4021460"/>
            <a:ext cx="3211743" cy="2145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4870AC-5F87-423A-B89D-5211E0F65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020" y="4013368"/>
            <a:ext cx="3142250" cy="21511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9577F3-A8E8-4262-B2D9-C478DA35B414}"/>
              </a:ext>
            </a:extLst>
          </p:cNvPr>
          <p:cNvSpPr txBox="1"/>
          <p:nvPr/>
        </p:nvSpPr>
        <p:spPr>
          <a:xfrm>
            <a:off x="2206721" y="1886291"/>
            <a:ext cx="20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ALIMENTOS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15BB7-7294-4969-A829-40AE2EB66CD3}"/>
              </a:ext>
            </a:extLst>
          </p:cNvPr>
          <p:cNvSpPr txBox="1"/>
          <p:nvPr/>
        </p:nvSpPr>
        <p:spPr>
          <a:xfrm>
            <a:off x="6274478" y="1870263"/>
            <a:ext cx="17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ABRIGO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89CA8-2AF8-4390-AD77-5693D2A7992B}"/>
              </a:ext>
            </a:extLst>
          </p:cNvPr>
          <p:cNvSpPr txBox="1"/>
          <p:nvPr/>
        </p:nvSpPr>
        <p:spPr>
          <a:xfrm>
            <a:off x="2206721" y="4182828"/>
            <a:ext cx="208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AGRORURALES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97A871-F8F0-41FF-BA85-6238605BE362}"/>
              </a:ext>
            </a:extLst>
          </p:cNvPr>
          <p:cNvSpPr txBox="1"/>
          <p:nvPr/>
        </p:nvSpPr>
        <p:spPr>
          <a:xfrm>
            <a:off x="6098725" y="4182828"/>
            <a:ext cx="1896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VIVIENDA</a:t>
            </a:r>
          </a:p>
        </p:txBody>
      </p:sp>
    </p:spTree>
    <p:extLst>
      <p:ext uri="{BB962C8B-B14F-4D97-AF65-F5344CB8AC3E}">
        <p14:creationId xmlns:p14="http://schemas.microsoft.com/office/powerpoint/2010/main" val="28369113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2368"/>
            <a:ext cx="7886700" cy="4351338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Es</a:t>
            </a:r>
            <a:r>
              <a:rPr lang="en-US" dirty="0"/>
              <a:t> viable la </a:t>
            </a:r>
            <a:r>
              <a:rPr lang="es-PE" dirty="0"/>
              <a:t>utilización de modelos de programación lineal para la toma de decisiones orientada a la distribución de ayuda humanitaria</a:t>
            </a:r>
          </a:p>
          <a:p>
            <a:pPr algn="just"/>
            <a:r>
              <a:rPr lang="es-PE" dirty="0"/>
              <a:t>El modelo presentado permite además realizar ajustes al peso de cada objetivo para establecer prioridades diferentes</a:t>
            </a:r>
          </a:p>
          <a:p>
            <a:pPr algn="just"/>
            <a:r>
              <a:rPr lang="es-PE" dirty="0"/>
              <a:t>Asimismo, permite representar escenarios tanto del comienzo como la mitad de la intervención</a:t>
            </a:r>
          </a:p>
          <a:p>
            <a:pPr algn="just"/>
            <a:r>
              <a:rPr lang="es-PE" dirty="0"/>
              <a:t>El modelo es extensible y adaptable a otros casos de distribución de ayuda humanitaria</a:t>
            </a:r>
          </a:p>
          <a:p>
            <a:pPr algn="just"/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Conclusiones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2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FBFC266D-47A9-470C-AB8B-5ADD1A3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852" y="365126"/>
            <a:ext cx="3729497" cy="1325563"/>
          </a:xfrm>
        </p:spPr>
        <p:txBody>
          <a:bodyPr>
            <a:normAutofit/>
          </a:bodyPr>
          <a:lstStyle/>
          <a:p>
            <a:pPr algn="ctr"/>
            <a:r>
              <a:rPr lang="es-PE" sz="4000" dirty="0"/>
              <a:t>Logística humanitaria</a:t>
            </a:r>
            <a:endParaRPr lang="en-US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264C59-1E2B-4E64-AEB1-EC0A9E9F4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425" y="606256"/>
            <a:ext cx="4297310" cy="5645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898A56-E99E-43C3-9342-2A65A9944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53" y="3038949"/>
            <a:ext cx="1532364" cy="1370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842AF-952F-45C8-BB5F-B0CF6F5E2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679" y="3173107"/>
            <a:ext cx="1624147" cy="1177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F3A166-C9A3-4CB1-BBAF-B4566D0FF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830" y="1940362"/>
            <a:ext cx="1223929" cy="1098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B7AACD-F901-4C25-A8A0-A42359E81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448" y="5206609"/>
            <a:ext cx="1008382" cy="902056"/>
          </a:xfrm>
          <a:prstGeom prst="rect">
            <a:avLst/>
          </a:prstGeom>
        </p:spPr>
      </p:pic>
      <p:pic>
        <p:nvPicPr>
          <p:cNvPr id="14" name="Picture 2" descr="Resultado de imagen para money symbol">
            <a:extLst>
              <a:ext uri="{FF2B5EF4-FFF2-40B4-BE49-F238E27FC236}">
                <a16:creationId xmlns:a16="http://schemas.microsoft.com/office/drawing/2014/main" id="{B6E6488F-A0C5-4A5D-9485-C23525098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924" y="5326596"/>
            <a:ext cx="454102" cy="69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para greater than symbol">
            <a:extLst>
              <a:ext uri="{FF2B5EF4-FFF2-40B4-BE49-F238E27FC236}">
                <a16:creationId xmlns:a16="http://schemas.microsoft.com/office/drawing/2014/main" id="{421DC676-884D-4FE6-A40E-F9A39A88C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600" y="5379544"/>
            <a:ext cx="556185" cy="55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770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2523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PE" sz="2400" i="1" dirty="0"/>
              <a:t>“En particular, en Norteamérica y Europa, se ha mostrado que el uso de procedimientos automatizados mediante el uso de modelos de optimización para los procesos de planificación de distribución produce </a:t>
            </a:r>
            <a:r>
              <a:rPr lang="es-PE" sz="2400" b="1" i="1" dirty="0"/>
              <a:t>ahorros sustanciales </a:t>
            </a:r>
            <a:r>
              <a:rPr lang="es-PE" sz="2400" i="1" dirty="0"/>
              <a:t>(generalmente entre el 5% y 20%) </a:t>
            </a:r>
            <a:r>
              <a:rPr lang="es-PE" sz="2400" b="1" i="1" dirty="0"/>
              <a:t>en los costos totales de transporte</a:t>
            </a:r>
            <a:r>
              <a:rPr lang="es-PE" sz="2400" i="1" dirty="0"/>
              <a:t>” (</a:t>
            </a:r>
            <a:r>
              <a:rPr lang="es-PE" sz="2400" i="1" dirty="0" err="1"/>
              <a:t>Toth</a:t>
            </a:r>
            <a:r>
              <a:rPr lang="es-PE" sz="2400" i="1" dirty="0"/>
              <a:t> &amp; Vigo, 2002).</a:t>
            </a:r>
            <a:endParaRPr lang="en-US" sz="2400" i="1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Modelos de optimización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F2EEAC-BB0F-4557-A08D-D5B61D713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42" y="4129548"/>
            <a:ext cx="6391713" cy="1104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3F4AED-0CAB-41D7-8404-F1257954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143" y="5400981"/>
            <a:ext cx="6391713" cy="11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39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1411</TotalTime>
  <Words>2270</Words>
  <Application>Microsoft Office PowerPoint</Application>
  <PresentationFormat>On-screen Show (4:3)</PresentationFormat>
  <Paragraphs>432</Paragraphs>
  <Slides>79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Wingdings</vt:lpstr>
      <vt:lpstr>Office Theme</vt:lpstr>
      <vt:lpstr>Algoritmo Genético Multiobjetivo para la Optimización de la Distribución de Ayuda Humanitaria en Caso de Desastres Naturales en el Perú</vt:lpstr>
      <vt:lpstr>Agenda</vt:lpstr>
      <vt:lpstr>Problemática</vt:lpstr>
      <vt:lpstr>Desastres y Fenómenos Naturales</vt:lpstr>
      <vt:lpstr>El terremoto de Pisco (2007)</vt:lpstr>
      <vt:lpstr>El terremoto de Pisco (2007)</vt:lpstr>
      <vt:lpstr>¿Cómo distribuir la ayuda de forma más eficiente?</vt:lpstr>
      <vt:lpstr>Logística humanitaria</vt:lpstr>
      <vt:lpstr>Modelos de optimización</vt:lpstr>
      <vt:lpstr>Modelos de optimización</vt:lpstr>
      <vt:lpstr>Modelos de optimización</vt:lpstr>
      <vt:lpstr>Modelos de optimización</vt:lpstr>
      <vt:lpstr>Objetivos y resultados esperados</vt:lpstr>
      <vt:lpstr>Objetivos específicos</vt:lpstr>
      <vt:lpstr>Resultados esperados</vt:lpstr>
      <vt:lpstr>Resultados esperados</vt:lpstr>
      <vt:lpstr>Avance de resultados</vt:lpstr>
      <vt:lpstr>O1. Formulación: parámetros</vt:lpstr>
      <vt:lpstr>O1. Formulación: parámetros</vt:lpstr>
      <vt:lpstr>O1. Formulación: variables auxiliares</vt:lpstr>
      <vt:lpstr>O1. Formulación: variables de decisión</vt:lpstr>
      <vt:lpstr>O1. Formulación: función objetivo</vt:lpstr>
      <vt:lpstr>O1. Formulación: restricciones</vt:lpstr>
      <vt:lpstr>O2. Estructuras de datos: cromosoma</vt:lpstr>
      <vt:lpstr>O2. Estructuras de datos: cromosoma</vt:lpstr>
      <vt:lpstr>O2. Estructuras de datos: cromosoma</vt:lpstr>
      <vt:lpstr>O2. Estructuras de datos: cromosoma</vt:lpstr>
      <vt:lpstr>O2. Estructuras de datos: cromosoma</vt:lpstr>
      <vt:lpstr>O2. Estructuras de datos: cromosoma</vt:lpstr>
      <vt:lpstr>O2. Estructuras de datos: cromosoma</vt:lpstr>
      <vt:lpstr>O2. Estructuras de datos: cromosoma</vt:lpstr>
      <vt:lpstr>O2. Estructuras de datos: cromosoma</vt:lpstr>
      <vt:lpstr>O3. Algoritmo genético</vt:lpstr>
      <vt:lpstr>O3. Algoritmo genético: población</vt:lpstr>
      <vt:lpstr>O3. Algoritmo genético: cruce</vt:lpstr>
      <vt:lpstr>O3. Algoritmo genético: mutación</vt:lpstr>
      <vt:lpstr>O3. Algoritmo genético: aptitud</vt:lpstr>
      <vt:lpstr>O3. Algoritmo genético: aptitud</vt:lpstr>
      <vt:lpstr>O3. Algoritmo genético: selección</vt:lpstr>
      <vt:lpstr>O4. Implementación</vt:lpstr>
      <vt:lpstr>O5. Programa lineal</vt:lpstr>
      <vt:lpstr>O6. Experimentación Numérica</vt:lpstr>
      <vt:lpstr>O6. Experimentación Numérica</vt:lpstr>
      <vt:lpstr>O6. Experimentación Numérica</vt:lpstr>
      <vt:lpstr>O6. Experimentación Numérica</vt:lpstr>
      <vt:lpstr>O7. Interfaz de usuario</vt:lpstr>
      <vt:lpstr>Objetivos específicos</vt:lpstr>
      <vt:lpstr>Referencias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Próximos pasos</vt:lpstr>
      <vt:lpstr>Próximos pasos</vt:lpstr>
      <vt:lpstr>Próximos pasos</vt:lpstr>
      <vt:lpstr>Próximos pasos</vt:lpstr>
      <vt:lpstr>Objetivos Específicos</vt:lpstr>
      <vt:lpstr>Ejemplo</vt:lpstr>
      <vt:lpstr>PowerPoint Presentation</vt:lpstr>
      <vt:lpstr>Ejemplo</vt:lpstr>
      <vt:lpstr>Ejemplo</vt:lpstr>
      <vt:lpstr>Ejemplo</vt:lpstr>
      <vt:lpstr>Ejemplo</vt:lpstr>
      <vt:lpstr>Ejemplo</vt:lpstr>
      <vt:lpstr>Ejemplo</vt:lpstr>
      <vt:lpstr>Aplicación y resultados</vt:lpstr>
      <vt:lpstr>Extracción y procesamiento de datos</vt:lpstr>
      <vt:lpstr>Extracción y procesamiento de datos</vt:lpstr>
      <vt:lpstr>Ejecución</vt:lpstr>
      <vt:lpstr>Ejecución</vt:lpstr>
      <vt:lpstr>Resultados</vt:lpstr>
      <vt:lpstr>Resultados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Robert Aduviri</dc:creator>
  <cp:lastModifiedBy>Robert Aduviri</cp:lastModifiedBy>
  <cp:revision>116</cp:revision>
  <dcterms:created xsi:type="dcterms:W3CDTF">2017-07-06T05:23:08Z</dcterms:created>
  <dcterms:modified xsi:type="dcterms:W3CDTF">2018-04-16T22:36:29Z</dcterms:modified>
</cp:coreProperties>
</file>